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43"/>
  </p:notesMasterIdLst>
  <p:sldIdLst>
    <p:sldId id="256" r:id="rId3"/>
    <p:sldId id="257" r:id="rId4"/>
    <p:sldId id="258" r:id="rId5"/>
    <p:sldId id="259" r:id="rId6"/>
    <p:sldId id="260" r:id="rId7"/>
    <p:sldId id="261" r:id="rId8"/>
    <p:sldId id="262" r:id="rId9"/>
    <p:sldId id="263" r:id="rId10"/>
    <p:sldId id="264" r:id="rId11"/>
    <p:sldId id="314" r:id="rId12"/>
    <p:sldId id="265" r:id="rId13"/>
    <p:sldId id="266" r:id="rId14"/>
    <p:sldId id="267" r:id="rId15"/>
    <p:sldId id="268" r:id="rId16"/>
    <p:sldId id="277" r:id="rId17"/>
    <p:sldId id="289" r:id="rId18"/>
    <p:sldId id="278" r:id="rId19"/>
    <p:sldId id="279" r:id="rId20"/>
    <p:sldId id="280" r:id="rId21"/>
    <p:sldId id="281" r:id="rId22"/>
    <p:sldId id="282" r:id="rId23"/>
    <p:sldId id="283" r:id="rId24"/>
    <p:sldId id="284" r:id="rId25"/>
    <p:sldId id="285" r:id="rId26"/>
    <p:sldId id="269" r:id="rId27"/>
    <p:sldId id="286" r:id="rId28"/>
    <p:sldId id="270" r:id="rId29"/>
    <p:sldId id="287" r:id="rId30"/>
    <p:sldId id="288" r:id="rId31"/>
    <p:sldId id="271" r:id="rId32"/>
    <p:sldId id="272" r:id="rId33"/>
    <p:sldId id="290" r:id="rId34"/>
    <p:sldId id="293" r:id="rId35"/>
    <p:sldId id="291" r:id="rId36"/>
    <p:sldId id="294" r:id="rId37"/>
    <p:sldId id="292" r:id="rId38"/>
    <p:sldId id="295" r:id="rId39"/>
    <p:sldId id="273" r:id="rId40"/>
    <p:sldId id="274" r:id="rId41"/>
    <p:sldId id="313" r:id="rId42"/>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23" userDrawn="1">
          <p15:clr>
            <a:srgbClr val="A4A3A4"/>
          </p15:clr>
        </p15:guide>
        <p15:guide id="2" pos="290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2" d="100"/>
          <a:sy n="62" d="100"/>
        </p:scale>
        <p:origin x="1400" y="40"/>
      </p:cViewPr>
      <p:guideLst>
        <p:guide orient="horz" pos="2123"/>
        <p:guide pos="290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2995CA-285A-40AB-8012-7C1CABACE62B}" type="datetimeFigureOut">
              <a:rPr lang="zh-CN" altLang="en-US" smtClean="0"/>
              <a:t>2025/3/12</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466289-40CA-4108-A38E-7172975C961A}" type="slidenum">
              <a:rPr lang="zh-CN" altLang="en-US" smtClean="0"/>
              <a:t>‹#›</a:t>
            </a:fld>
            <a:endParaRPr lang="zh-CN" altLang="en-US"/>
          </a:p>
        </p:txBody>
      </p:sp>
    </p:spTree>
    <p:extLst>
      <p:ext uri="{BB962C8B-B14F-4D97-AF65-F5344CB8AC3E}">
        <p14:creationId xmlns:p14="http://schemas.microsoft.com/office/powerpoint/2010/main" val="24736491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B466289-40CA-4108-A38E-7172975C961A}" type="slidenum">
              <a:rPr lang="zh-CN" altLang="en-US" smtClean="0"/>
              <a:t>15</a:t>
            </a:fld>
            <a:endParaRPr lang="zh-CN" altLang="en-US"/>
          </a:p>
        </p:txBody>
      </p:sp>
    </p:spTree>
    <p:extLst>
      <p:ext uri="{BB962C8B-B14F-4D97-AF65-F5344CB8AC3E}">
        <p14:creationId xmlns:p14="http://schemas.microsoft.com/office/powerpoint/2010/main" val="38023569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a:t>单击此处编辑母版副标题样式</a:t>
            </a:r>
          </a:p>
        </p:txBody>
      </p:sp>
      <p:sp>
        <p:nvSpPr>
          <p:cNvPr id="4" name="日期占位符 3"/>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49616" y="228600"/>
            <a:ext cx="2084784" cy="5791200"/>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195263" y="228600"/>
            <a:ext cx="6133496" cy="5791200"/>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a:t>单击此处编辑母版副标题样式</a:t>
            </a:r>
          </a:p>
        </p:txBody>
      </p:sp>
      <p:sp>
        <p:nvSpPr>
          <p:cNvPr id="4" name="日期占位符 3"/>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609600" y="1600200"/>
            <a:ext cx="3883152" cy="4419600"/>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51248" y="1600200"/>
            <a:ext cx="3883152" cy="4419600"/>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49616" y="228600"/>
            <a:ext cx="2084784" cy="5791200"/>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195263" y="228600"/>
            <a:ext cx="6133496" cy="5791200"/>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609600" y="1600200"/>
            <a:ext cx="3883152" cy="4419600"/>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51248" y="1600200"/>
            <a:ext cx="3883152" cy="4419600"/>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en-US" altLang="x-none"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en-US" altLang="x-none"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p:nvPr/>
        </p:nvGrpSpPr>
        <p:grpSpPr>
          <a:xfrm>
            <a:off x="0" y="152400"/>
            <a:ext cx="8686800" cy="6096000"/>
            <a:chOff x="0" y="0"/>
            <a:chExt cx="5472" cy="3840"/>
          </a:xfrm>
        </p:grpSpPr>
        <p:sp>
          <p:nvSpPr>
            <p:cNvPr id="1027" name="AutoShape 3"/>
            <p:cNvSpPr/>
            <p:nvPr/>
          </p:nvSpPr>
          <p:spPr>
            <a:xfrm>
              <a:off x="240" y="240"/>
              <a:ext cx="5232" cy="3600"/>
            </a:xfrm>
            <a:prstGeom prst="roundRect">
              <a:avLst>
                <a:gd name="adj" fmla="val 13727"/>
              </a:avLst>
            </a:prstGeom>
            <a:noFill/>
            <a:ln w="50800" cap="flat" cmpd="sng">
              <a:solidFill>
                <a:schemeClr val="bg2"/>
              </a:solidFill>
              <a:prstDash val="solid"/>
              <a:round/>
              <a:headEnd type="none" w="med" len="med"/>
              <a:tailEnd type="none" w="med" len="med"/>
            </a:ln>
          </p:spPr>
          <p:txBody>
            <a:bodyPr wrap="none" anchor="ctr" anchorCtr="0"/>
            <a:lstStyle/>
            <a:p>
              <a:pPr lvl="0" algn="ctr"/>
              <a:endParaRPr lang="zh-CN" altLang="en-US" sz="2400" dirty="0">
                <a:latin typeface="Times New Roman" panose="02020603050405020304" pitchFamily="18" charset="0"/>
                <a:ea typeface="宋体" panose="02010600030101010101" pitchFamily="2" charset="-122"/>
              </a:endParaRPr>
            </a:p>
          </p:txBody>
        </p:sp>
        <p:sp>
          <p:nvSpPr>
            <p:cNvPr id="1028" name="AutoShape 4"/>
            <p:cNvSpPr/>
            <p:nvPr/>
          </p:nvSpPr>
          <p:spPr>
            <a:xfrm>
              <a:off x="0" y="0"/>
              <a:ext cx="5376" cy="768"/>
            </a:xfrm>
            <a:custGeom>
              <a:avLst/>
              <a:gdLst/>
              <a:ahLst/>
              <a:cxnLst>
                <a:cxn ang="0">
                  <a:pos x="0" y="0"/>
                </a:cxn>
                <a:cxn ang="0">
                  <a:pos x="20608" y="0"/>
                </a:cxn>
                <a:cxn ang="0">
                  <a:pos x="22196" y="227"/>
                </a:cxn>
                <a:cxn ang="0">
                  <a:pos x="20611" y="453"/>
                </a:cxn>
                <a:cxn ang="0">
                  <a:pos x="0" y="453"/>
                </a:cxn>
              </a:cxnLst>
              <a:rect l="0" t="0" r="0" b="0"/>
              <a:pathLst>
                <a:path w="7000" h="1000">
                  <a:moveTo>
                    <a:pt x="0" y="0"/>
                  </a:moveTo>
                  <a:lnTo>
                    <a:pt x="6499" y="0"/>
                  </a:lnTo>
                  <a:cubicBezTo>
                    <a:pt x="6776" y="0"/>
                    <a:pt x="7000" y="223"/>
                    <a:pt x="7000" y="500"/>
                  </a:cubicBezTo>
                  <a:cubicBezTo>
                    <a:pt x="7000" y="776"/>
                    <a:pt x="6776" y="999"/>
                    <a:pt x="6500" y="1000"/>
                  </a:cubicBezTo>
                  <a:lnTo>
                    <a:pt x="0" y="1000"/>
                  </a:lnTo>
                  <a:lnTo>
                    <a:pt x="0" y="0"/>
                  </a:lnTo>
                  <a:close/>
                </a:path>
              </a:pathLst>
            </a:custGeom>
            <a:solidFill>
              <a:schemeClr val="folHlink"/>
            </a:solidFill>
            <a:ln w="9525">
              <a:noFill/>
            </a:ln>
          </p:spPr>
          <p:txBody>
            <a:bodyPr/>
            <a:lstStyle/>
            <a:p>
              <a:endParaRPr lang="zh-CN" altLang="en-US"/>
            </a:p>
          </p:txBody>
        </p:sp>
        <p:sp>
          <p:nvSpPr>
            <p:cNvPr id="1029" name="Line 5"/>
            <p:cNvSpPr/>
            <p:nvPr/>
          </p:nvSpPr>
          <p:spPr>
            <a:xfrm>
              <a:off x="0" y="672"/>
              <a:ext cx="5088" cy="0"/>
            </a:xfrm>
            <a:prstGeom prst="line">
              <a:avLst/>
            </a:prstGeom>
            <a:ln w="38100" cap="flat" cmpd="sng">
              <a:solidFill>
                <a:schemeClr val="bg1"/>
              </a:solidFill>
              <a:prstDash val="solid"/>
              <a:round/>
              <a:headEnd type="none" w="med" len="med"/>
              <a:tailEnd type="none" w="med" len="med"/>
            </a:ln>
          </p:spPr>
        </p:sp>
      </p:grpSp>
      <p:sp>
        <p:nvSpPr>
          <p:cNvPr id="1030" name="Rectangle 6"/>
          <p:cNvSpPr>
            <a:spLocks noGrp="1"/>
          </p:cNvSpPr>
          <p:nvPr>
            <p:ph type="title"/>
          </p:nvPr>
        </p:nvSpPr>
        <p:spPr>
          <a:xfrm>
            <a:off x="195263" y="228600"/>
            <a:ext cx="8015287" cy="914400"/>
          </a:xfrm>
          <a:prstGeom prst="rect">
            <a:avLst/>
          </a:prstGeom>
          <a:noFill/>
          <a:ln w="9525">
            <a:noFill/>
          </a:ln>
        </p:spPr>
        <p:txBody>
          <a:bodyPr anchor="ctr" anchorCtr="0"/>
          <a:lstStyle/>
          <a:p>
            <a:pPr lvl="0"/>
            <a:r>
              <a:rPr lang="zh-CN" altLang="en-US"/>
              <a:t>单击此处编辑母版标题样式</a:t>
            </a:r>
          </a:p>
        </p:txBody>
      </p:sp>
      <p:sp>
        <p:nvSpPr>
          <p:cNvPr id="1031" name="Rectangle 7"/>
          <p:cNvSpPr>
            <a:spLocks noGrp="1"/>
          </p:cNvSpPr>
          <p:nvPr>
            <p:ph type="body"/>
          </p:nvPr>
        </p:nvSpPr>
        <p:spPr>
          <a:xfrm>
            <a:off x="609600" y="1600200"/>
            <a:ext cx="7924800" cy="4419600"/>
          </a:xfrm>
          <a:prstGeom prst="rect">
            <a:avLst/>
          </a:prstGeom>
          <a:noFill/>
          <a:ln w="9525">
            <a:noFill/>
          </a:ln>
        </p:spPr>
        <p:txBody>
          <a:bodyPr anchor="t" anchorCtr="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32" name="Rectangle 8"/>
          <p:cNvSpPr>
            <a:spLocks noGrp="1"/>
          </p:cNvSpPr>
          <p:nvPr>
            <p:ph type="dt" sz="half" idx="2"/>
          </p:nvPr>
        </p:nvSpPr>
        <p:spPr>
          <a:xfrm>
            <a:off x="457200" y="6248400"/>
            <a:ext cx="2133600" cy="457200"/>
          </a:xfrm>
          <a:prstGeom prst="rect">
            <a:avLst/>
          </a:prstGeom>
          <a:noFill/>
          <a:ln w="9525">
            <a:noFill/>
          </a:ln>
        </p:spPr>
        <p:txBody>
          <a:bodyPr anchor="b" anchorCtr="0"/>
          <a:lstStyle>
            <a:lvl1pPr>
              <a:defRPr sz="1200"/>
            </a:lvl1pPr>
          </a:lstStyle>
          <a:p>
            <a:pPr lvl="0" eaLnBrk="1" fontAlgn="base" hangingPunct="1"/>
            <a:endParaRPr lang="en-US" altLang="x-none" strike="noStrike" noProof="1">
              <a:latin typeface="Arial" panose="020B0604020202020204" pitchFamily="34" charset="0"/>
            </a:endParaRPr>
          </a:p>
        </p:txBody>
      </p:sp>
      <p:sp>
        <p:nvSpPr>
          <p:cNvPr id="1033" name="Rectangle 9"/>
          <p:cNvSpPr>
            <a:spLocks noGrp="1"/>
          </p:cNvSpPr>
          <p:nvPr>
            <p:ph type="ftr" sz="quarter" idx="3"/>
          </p:nvPr>
        </p:nvSpPr>
        <p:spPr>
          <a:xfrm>
            <a:off x="3124200" y="6248400"/>
            <a:ext cx="2895600" cy="457200"/>
          </a:xfrm>
          <a:prstGeom prst="rect">
            <a:avLst/>
          </a:prstGeom>
          <a:noFill/>
          <a:ln w="9525">
            <a:noFill/>
          </a:ln>
        </p:spPr>
        <p:txBody>
          <a:bodyPr anchor="b" anchorCtr="0"/>
          <a:lstStyle>
            <a:lvl1pPr algn="ctr">
              <a:defRPr sz="1200"/>
            </a:lvl1pPr>
          </a:lstStyle>
          <a:p>
            <a:pPr lvl="0" eaLnBrk="1" fontAlgn="base" hangingPunct="1"/>
            <a:endParaRPr lang="en-US" altLang="x-none" strike="noStrike" noProof="1">
              <a:latin typeface="Arial" panose="020B0604020202020204" pitchFamily="34" charset="0"/>
            </a:endParaRPr>
          </a:p>
        </p:txBody>
      </p:sp>
      <p:sp>
        <p:nvSpPr>
          <p:cNvPr id="1034" name="Rectangle 10"/>
          <p:cNvSpPr>
            <a:spLocks noGrp="1"/>
          </p:cNvSpPr>
          <p:nvPr>
            <p:ph type="sldNum" sz="quarter" idx="4"/>
          </p:nvPr>
        </p:nvSpPr>
        <p:spPr>
          <a:xfrm>
            <a:off x="6553200" y="6248400"/>
            <a:ext cx="2133600" cy="457200"/>
          </a:xfrm>
          <a:prstGeom prst="rect">
            <a:avLst/>
          </a:prstGeom>
          <a:noFill/>
          <a:ln w="9525">
            <a:noFill/>
          </a:ln>
        </p:spPr>
        <p:txBody>
          <a:bodyPr anchor="b" anchorCtr="0"/>
          <a:lstStyle>
            <a:lvl1pPr algn="r">
              <a:defRPr sz="1200">
                <a:latin typeface="Arial Black" panose="020B0A04020102020204" pitchFamily="34" charset="0"/>
              </a:defRPr>
            </a:lvl1pPr>
          </a:lstStyle>
          <a:p>
            <a:pPr lvl="0" eaLnBrk="1" fontAlgn="base" hangingPunct="1"/>
            <a:fld id="{9A0DB2DC-4C9A-4742-B13C-FB6460FD3503}" type="slidenum">
              <a:rPr lang="en-US" altLang="zh-CN" strike="noStrike" noProof="1" dirty="0">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eaLnBrk="0" fontAlgn="base" latinLnBrk="0" hangingPunct="0">
        <a:lnSpc>
          <a:spcPct val="100000"/>
        </a:lnSpc>
        <a:spcBef>
          <a:spcPct val="0"/>
        </a:spcBef>
        <a:spcAft>
          <a:spcPct val="0"/>
        </a:spcAft>
        <a:buNone/>
        <a:defRPr sz="42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927100"/>
            <a:ext cx="8991600" cy="4495800"/>
            <a:chOff x="0" y="0"/>
            <a:chExt cx="5664" cy="2832"/>
          </a:xfrm>
        </p:grpSpPr>
        <p:sp>
          <p:nvSpPr>
            <p:cNvPr id="2051" name="AutoShape 3"/>
            <p:cNvSpPr/>
            <p:nvPr userDrawn="1"/>
          </p:nvSpPr>
          <p:spPr>
            <a:xfrm>
              <a:off x="432" y="720"/>
              <a:ext cx="4656" cy="2112"/>
            </a:xfrm>
            <a:prstGeom prst="roundRect">
              <a:avLst>
                <a:gd name="adj" fmla="val 16667"/>
              </a:avLst>
            </a:prstGeom>
            <a:noFill/>
            <a:ln w="50800" cap="flat" cmpd="sng">
              <a:solidFill>
                <a:schemeClr val="bg2"/>
              </a:solidFill>
              <a:prstDash val="solid"/>
              <a:round/>
              <a:headEnd type="none" w="med" len="med"/>
              <a:tailEnd type="none" w="med" len="med"/>
            </a:ln>
          </p:spPr>
          <p:txBody>
            <a:bodyPr wrap="none" anchor="ctr" anchorCtr="0"/>
            <a:lstStyle/>
            <a:p>
              <a:pPr lvl="0" algn="ctr"/>
              <a:endParaRPr lang="zh-CN" altLang="en-US" sz="2400" dirty="0">
                <a:latin typeface="Times New Roman" panose="02020603050405020304" pitchFamily="18" charset="0"/>
                <a:ea typeface="宋体" panose="02010600030101010101" pitchFamily="2" charset="-122"/>
              </a:endParaRPr>
            </a:p>
          </p:txBody>
        </p:sp>
        <p:sp>
          <p:nvSpPr>
            <p:cNvPr id="2052" name="Rectangle 4"/>
            <p:cNvSpPr/>
            <p:nvPr userDrawn="1"/>
          </p:nvSpPr>
          <p:spPr>
            <a:xfrm>
              <a:off x="144" y="0"/>
              <a:ext cx="4512" cy="624"/>
            </a:xfrm>
            <a:prstGeom prst="rect">
              <a:avLst/>
            </a:prstGeom>
            <a:solidFill>
              <a:schemeClr val="bg1"/>
            </a:solidFill>
            <a:ln w="57150" cap="flat" cmpd="sng">
              <a:solidFill>
                <a:schemeClr val="bg2"/>
              </a:solidFill>
              <a:prstDash val="solid"/>
              <a:miter/>
              <a:headEnd type="none" w="med" len="med"/>
              <a:tailEnd type="none" w="med" len="med"/>
            </a:ln>
          </p:spPr>
          <p:txBody>
            <a:bodyPr wrap="none" anchor="ctr" anchorCtr="0"/>
            <a:lstStyle/>
            <a:p>
              <a:pPr lvl="0" algn="ctr"/>
              <a:endParaRPr lang="zh-CN" altLang="en-US" sz="2400" dirty="0">
                <a:latin typeface="Times New Roman" panose="02020603050405020304" pitchFamily="18" charset="0"/>
                <a:ea typeface="宋体" panose="02010600030101010101" pitchFamily="2" charset="-122"/>
              </a:endParaRPr>
            </a:p>
          </p:txBody>
        </p:sp>
        <p:sp>
          <p:nvSpPr>
            <p:cNvPr id="2053" name="AutoShape 5"/>
            <p:cNvSpPr/>
            <p:nvPr userDrawn="1"/>
          </p:nvSpPr>
          <p:spPr>
            <a:xfrm>
              <a:off x="0" y="288"/>
              <a:ext cx="5664" cy="1152"/>
            </a:xfrm>
            <a:custGeom>
              <a:avLst/>
              <a:gdLst/>
              <a:ahLst/>
              <a:cxnLst>
                <a:cxn ang="0">
                  <a:pos x="0" y="0"/>
                </a:cxn>
                <a:cxn ang="0">
                  <a:pos x="33189" y="0"/>
                </a:cxn>
                <a:cxn ang="0">
                  <a:pos x="36955" y="765"/>
                </a:cxn>
                <a:cxn ang="0">
                  <a:pos x="33197" y="1529"/>
                </a:cxn>
                <a:cxn ang="0">
                  <a:pos x="0" y="1529"/>
                </a:cxn>
              </a:cxnLst>
              <a:rect l="0" t="0" r="0" b="0"/>
              <a:pathLst>
                <a:path w="4917" h="1000">
                  <a:moveTo>
                    <a:pt x="0" y="0"/>
                  </a:moveTo>
                  <a:lnTo>
                    <a:pt x="4416" y="0"/>
                  </a:lnTo>
                  <a:cubicBezTo>
                    <a:pt x="4693" y="0"/>
                    <a:pt x="4917" y="223"/>
                    <a:pt x="4917" y="500"/>
                  </a:cubicBezTo>
                  <a:cubicBezTo>
                    <a:pt x="4917" y="776"/>
                    <a:pt x="4693" y="999"/>
                    <a:pt x="4417" y="1000"/>
                  </a:cubicBezTo>
                  <a:lnTo>
                    <a:pt x="0" y="1000"/>
                  </a:lnTo>
                  <a:lnTo>
                    <a:pt x="0" y="0"/>
                  </a:lnTo>
                  <a:close/>
                </a:path>
              </a:pathLst>
            </a:custGeom>
            <a:solidFill>
              <a:schemeClr val="folHlink"/>
            </a:solidFill>
            <a:ln w="9525">
              <a:noFill/>
            </a:ln>
          </p:spPr>
          <p:txBody>
            <a:bodyPr/>
            <a:lstStyle/>
            <a:p>
              <a:endParaRPr lang="zh-CN" altLang="en-US"/>
            </a:p>
          </p:txBody>
        </p:sp>
        <p:sp>
          <p:nvSpPr>
            <p:cNvPr id="2054" name="Line 6"/>
            <p:cNvSpPr/>
            <p:nvPr userDrawn="1"/>
          </p:nvSpPr>
          <p:spPr>
            <a:xfrm>
              <a:off x="0" y="1344"/>
              <a:ext cx="5232" cy="0"/>
            </a:xfrm>
            <a:prstGeom prst="line">
              <a:avLst/>
            </a:prstGeom>
            <a:ln w="50800" cap="flat" cmpd="sng">
              <a:solidFill>
                <a:schemeClr val="bg1"/>
              </a:solidFill>
              <a:prstDash val="solid"/>
              <a:round/>
              <a:headEnd type="none" w="med" len="med"/>
              <a:tailEnd type="none" w="med" len="med"/>
            </a:ln>
          </p:spPr>
        </p:sp>
      </p:grpSp>
      <p:sp>
        <p:nvSpPr>
          <p:cNvPr id="2055" name="Rectangle 6"/>
          <p:cNvSpPr>
            <a:spLocks noGrp="1"/>
          </p:cNvSpPr>
          <p:nvPr>
            <p:ph type="title"/>
          </p:nvPr>
        </p:nvSpPr>
        <p:spPr>
          <a:xfrm>
            <a:off x="195263" y="228600"/>
            <a:ext cx="8015287" cy="914400"/>
          </a:xfrm>
          <a:prstGeom prst="rect">
            <a:avLst/>
          </a:prstGeom>
          <a:noFill/>
          <a:ln w="9525">
            <a:noFill/>
          </a:ln>
        </p:spPr>
        <p:txBody>
          <a:bodyPr anchor="ctr" anchorCtr="0"/>
          <a:lstStyle/>
          <a:p>
            <a:pPr lvl="0"/>
            <a:r>
              <a:rPr lang="zh-CN" altLang="en-US"/>
              <a:t>单击此处编辑母版标题样式</a:t>
            </a:r>
          </a:p>
        </p:txBody>
      </p:sp>
      <p:sp>
        <p:nvSpPr>
          <p:cNvPr id="2056" name="Rectangle 7"/>
          <p:cNvSpPr>
            <a:spLocks noGrp="1"/>
          </p:cNvSpPr>
          <p:nvPr>
            <p:ph type="body"/>
          </p:nvPr>
        </p:nvSpPr>
        <p:spPr>
          <a:xfrm>
            <a:off x="609600" y="1600200"/>
            <a:ext cx="7924800" cy="4419600"/>
          </a:xfrm>
          <a:prstGeom prst="rect">
            <a:avLst/>
          </a:prstGeom>
          <a:noFill/>
          <a:ln w="9525">
            <a:noFill/>
          </a:ln>
        </p:spPr>
        <p:txBody>
          <a:bodyPr anchor="t" anchorCtr="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057" name="Rectangle 9"/>
          <p:cNvSpPr>
            <a:spLocks noGrp="1"/>
          </p:cNvSpPr>
          <p:nvPr>
            <p:ph type="dt" sz="half" idx="2"/>
          </p:nvPr>
        </p:nvSpPr>
        <p:spPr>
          <a:xfrm>
            <a:off x="457200" y="6248400"/>
            <a:ext cx="2133600" cy="471488"/>
          </a:xfrm>
          <a:prstGeom prst="rect">
            <a:avLst/>
          </a:prstGeom>
          <a:noFill/>
          <a:ln w="9525">
            <a:noFill/>
          </a:ln>
        </p:spPr>
        <p:txBody>
          <a:bodyPr anchor="b" anchorCtr="0"/>
          <a:lstStyle>
            <a:lvl1pPr>
              <a:defRPr sz="1200"/>
            </a:lvl1pPr>
          </a:lstStyle>
          <a:p>
            <a:pPr lvl="0" eaLnBrk="1" fontAlgn="base" hangingPunct="1"/>
            <a:endParaRPr lang="en-US" altLang="x-none" strike="noStrike" noProof="1">
              <a:latin typeface="Arial" panose="020B0604020202020204" pitchFamily="34" charset="0"/>
            </a:endParaRPr>
          </a:p>
        </p:txBody>
      </p:sp>
      <p:sp>
        <p:nvSpPr>
          <p:cNvPr id="2058" name="Rectangle 10"/>
          <p:cNvSpPr>
            <a:spLocks noGrp="1"/>
          </p:cNvSpPr>
          <p:nvPr>
            <p:ph type="ftr" sz="quarter" idx="3"/>
          </p:nvPr>
        </p:nvSpPr>
        <p:spPr>
          <a:xfrm>
            <a:off x="3124200" y="6253163"/>
            <a:ext cx="2895600" cy="457200"/>
          </a:xfrm>
          <a:prstGeom prst="rect">
            <a:avLst/>
          </a:prstGeom>
          <a:noFill/>
          <a:ln w="9525">
            <a:noFill/>
          </a:ln>
        </p:spPr>
        <p:txBody>
          <a:bodyPr anchor="b" anchorCtr="0"/>
          <a:lstStyle>
            <a:lvl1pPr algn="ctr">
              <a:defRPr sz="1200"/>
            </a:lvl1pPr>
          </a:lstStyle>
          <a:p>
            <a:pPr lvl="0" eaLnBrk="1" fontAlgn="base" hangingPunct="1"/>
            <a:endParaRPr lang="en-US" altLang="x-none" strike="noStrike" noProof="1">
              <a:latin typeface="Arial" panose="020B0604020202020204" pitchFamily="34" charset="0"/>
            </a:endParaRPr>
          </a:p>
        </p:txBody>
      </p:sp>
      <p:sp>
        <p:nvSpPr>
          <p:cNvPr id="2059" name="Rectangle 11"/>
          <p:cNvSpPr>
            <a:spLocks noGrp="1"/>
          </p:cNvSpPr>
          <p:nvPr>
            <p:ph type="sldNum" sz="quarter" idx="4"/>
          </p:nvPr>
        </p:nvSpPr>
        <p:spPr>
          <a:xfrm>
            <a:off x="6553200" y="6248400"/>
            <a:ext cx="2133600" cy="471488"/>
          </a:xfrm>
          <a:prstGeom prst="rect">
            <a:avLst/>
          </a:prstGeom>
          <a:noFill/>
          <a:ln w="9525">
            <a:noFill/>
          </a:ln>
        </p:spPr>
        <p:txBody>
          <a:bodyPr anchor="b" anchorCtr="0"/>
          <a:lstStyle>
            <a:lvl1pPr algn="r">
              <a:defRPr sz="1200">
                <a:latin typeface="Arial Black" panose="020B0A04020102020204" pitchFamily="34" charset="0"/>
              </a:defRPr>
            </a:lvl1pPr>
          </a:lstStyle>
          <a:p>
            <a:pPr lvl="0" eaLnBrk="1" fontAlgn="base" hangingPunct="1"/>
            <a:fld id="{9A0DB2DC-4C9A-4742-B13C-FB6460FD3503}" type="slidenum">
              <a:rPr lang="en-US" altLang="zh-CN" strike="noStrike" noProof="1" dirty="0">
                <a:latin typeface="Arial Black" panose="020B0A040201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l" defTabSz="914400" eaLnBrk="0" fontAlgn="base" latinLnBrk="0" hangingPunct="0">
        <a:lnSpc>
          <a:spcPct val="100000"/>
        </a:lnSpc>
        <a:spcBef>
          <a:spcPct val="0"/>
        </a:spcBef>
        <a:spcAft>
          <a:spcPct val="0"/>
        </a:spcAft>
        <a:buNone/>
        <a:defRPr sz="42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lr>
          <a:schemeClr val="accent1"/>
        </a:buClr>
        <a:buSzPct val="70000"/>
        <a:buFont typeface="Wingdings" panose="05000000000000000000" pitchFamily="2" charset="2"/>
        <a:buChar char="l"/>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l"/>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lr>
          <a:schemeClr val="hlink"/>
        </a:buClr>
        <a:buSzPct val="60000"/>
        <a:buFont typeface="Wingdings" panose="05000000000000000000" pitchFamily="2" charset="2"/>
        <a:buChar char="l"/>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2"/>
          <p:cNvSpPr>
            <a:spLocks noGrp="1"/>
          </p:cNvSpPr>
          <p:nvPr>
            <p:ph type="ctrTitle" idx="4294967295"/>
          </p:nvPr>
        </p:nvSpPr>
        <p:spPr>
          <a:xfrm>
            <a:off x="228600" y="1427163"/>
            <a:ext cx="8077200" cy="1609725"/>
          </a:xfrm>
          <a:ln/>
        </p:spPr>
        <p:txBody>
          <a:bodyPr vert="horz" wrap="square" anchor="ctr" anchorCtr="0"/>
          <a:lstStyle>
            <a:lvl1pPr lvl="0">
              <a:buClrTx/>
              <a:buSzTx/>
              <a:buFontTx/>
              <a:defRPr/>
            </a:lvl1pPr>
          </a:lstStyle>
          <a:p>
            <a:pPr lvl="0" defTabSz="914400" eaLnBrk="1" hangingPunct="1"/>
            <a:r>
              <a:rPr lang="en-US" altLang="zh-CN" sz="4600" dirty="0"/>
              <a:t>An Integrated Course in International Business English</a:t>
            </a:r>
          </a:p>
        </p:txBody>
      </p:sp>
      <p:sp>
        <p:nvSpPr>
          <p:cNvPr id="3074" name="Rectangle 3"/>
          <p:cNvSpPr>
            <a:spLocks noGrp="1"/>
          </p:cNvSpPr>
          <p:nvPr>
            <p:ph type="subTitle" idx="4294967295"/>
          </p:nvPr>
        </p:nvSpPr>
        <p:spPr>
          <a:xfrm>
            <a:off x="1066800" y="3441700"/>
            <a:ext cx="6629400" cy="1676400"/>
          </a:xfrm>
          <a:ln/>
        </p:spPr>
        <p:txBody>
          <a:bodyPr vert="horz" wrap="square" anchor="t" anchorCtr="0"/>
          <a:lstStyle>
            <a:lvl1pPr marL="0" lvl="0" indent="0" algn="ctr">
              <a:buClr>
                <a:schemeClr val="hlink"/>
              </a:buClr>
              <a:buSzPct val="80000"/>
              <a:buFont typeface="Wingdings" panose="05000000000000000000" pitchFamily="2" charset="2"/>
              <a:defRPr/>
            </a:lvl1pPr>
            <a:lvl2pPr marL="457200" lvl="1" indent="0" algn="ctr">
              <a:buClr>
                <a:schemeClr val="accent1"/>
              </a:buClr>
              <a:buSzPct val="70000"/>
              <a:buFont typeface="Wingdings" panose="05000000000000000000" pitchFamily="2" charset="2"/>
              <a:defRPr/>
            </a:lvl2pPr>
            <a:lvl3pPr marL="914400" lvl="2" indent="0" algn="ctr">
              <a:buClr>
                <a:schemeClr val="bg2"/>
              </a:buClr>
              <a:buSzPct val="65000"/>
              <a:buFont typeface="Wingdings" panose="05000000000000000000" pitchFamily="2" charset="2"/>
              <a:defRPr/>
            </a:lvl3pPr>
            <a:lvl4pPr marL="1371600" lvl="3" indent="0" algn="ctr">
              <a:buClr>
                <a:schemeClr val="hlink"/>
              </a:buClr>
              <a:buSzPct val="60000"/>
              <a:buFont typeface="Wingdings" panose="05000000000000000000" pitchFamily="2" charset="2"/>
              <a:defRPr/>
            </a:lvl4pPr>
            <a:lvl5pPr marL="1828800" lvl="4" indent="0" algn="ctr">
              <a:buClr>
                <a:schemeClr val="bg2"/>
              </a:buClr>
              <a:buSzPct val="40000"/>
              <a:buFont typeface="Wingdings" panose="05000000000000000000" pitchFamily="2" charset="2"/>
              <a:defRPr/>
            </a:lvl5pPr>
          </a:lstStyle>
          <a:p>
            <a:pPr marL="0" lvl="0" indent="0" algn="ctr" defTabSz="914400" eaLnBrk="1" hangingPunct="1">
              <a:buNone/>
            </a:pPr>
            <a:r>
              <a:rPr lang="zh-CN" altLang="en-US" sz="4400"/>
              <a:t>国际商务英语综合教程</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0C5D79C-6411-70D6-D646-D035443A3F4E}"/>
              </a:ext>
            </a:extLst>
          </p:cNvPr>
          <p:cNvSpPr txBox="1"/>
          <p:nvPr/>
        </p:nvSpPr>
        <p:spPr>
          <a:xfrm>
            <a:off x="323528" y="1412776"/>
            <a:ext cx="8352928" cy="4635115"/>
          </a:xfrm>
          <a:prstGeom prst="rect">
            <a:avLst/>
          </a:prstGeom>
          <a:noFill/>
        </p:spPr>
        <p:txBody>
          <a:bodyPr wrap="square">
            <a:spAutoFit/>
          </a:bodyPr>
          <a:lstStyle/>
          <a:p>
            <a:pPr eaLnBrk="1" hangingPunct="1">
              <a:lnSpc>
                <a:spcPct val="90000"/>
              </a:lnSpc>
              <a:buNone/>
            </a:pPr>
            <a:r>
              <a:rPr lang="en-US" altLang="zh-CN" sz="2400" dirty="0"/>
              <a:t>15. Each international transaction raises the possibility of the extraterritorial extension of the domestic laws of the home and host states, which may result in potential conflicts. </a:t>
            </a:r>
          </a:p>
          <a:p>
            <a:pPr eaLnBrk="1" hangingPunct="1">
              <a:lnSpc>
                <a:spcPct val="90000"/>
              </a:lnSpc>
              <a:buNone/>
            </a:pPr>
            <a:r>
              <a:rPr lang="zh-CN" altLang="en-US" sz="2400" dirty="0"/>
              <a:t>每宗国际贸易都增加了本国和东道国内部法律延伸到境外实行的可能性，这可能引起潜在的争端。</a:t>
            </a:r>
            <a:endParaRPr lang="en-US" altLang="zh-CN" sz="2400" dirty="0"/>
          </a:p>
          <a:p>
            <a:pPr eaLnBrk="1" hangingPunct="1">
              <a:lnSpc>
                <a:spcPct val="90000"/>
              </a:lnSpc>
              <a:buNone/>
            </a:pPr>
            <a:endParaRPr lang="en-US" altLang="zh-CN" sz="2400" dirty="0"/>
          </a:p>
          <a:p>
            <a:pPr eaLnBrk="1" hangingPunct="1">
              <a:buNone/>
            </a:pPr>
            <a:r>
              <a:rPr lang="en-US" altLang="zh-CN" sz="2400" dirty="0"/>
              <a:t>16. When remittance is adopted in international trade, the buyer on his own initiative remits money to the seller through a bank according to the terms and time stipulated in the contract. </a:t>
            </a:r>
          </a:p>
          <a:p>
            <a:pPr eaLnBrk="1" hangingPunct="1"/>
            <a:r>
              <a:rPr lang="zh-CN" altLang="en-US" sz="2400" dirty="0"/>
              <a:t>对外贸易的货款如采用汇付，由买方按合同约定的条件和时间，将货款通过银行主动汇给卖方。 </a:t>
            </a:r>
          </a:p>
          <a:p>
            <a:pPr eaLnBrk="1" hangingPunct="1">
              <a:lnSpc>
                <a:spcPct val="90000"/>
              </a:lnSpc>
              <a:buNone/>
            </a:pPr>
            <a:endParaRPr lang="zh-CN" altLang="en-US" sz="2400" dirty="0"/>
          </a:p>
        </p:txBody>
      </p:sp>
    </p:spTree>
    <p:extLst>
      <p:ext uri="{BB962C8B-B14F-4D97-AF65-F5344CB8AC3E}">
        <p14:creationId xmlns:p14="http://schemas.microsoft.com/office/powerpoint/2010/main" val="1072379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3"/>
          <p:cNvSpPr>
            <a:spLocks noGrp="1"/>
          </p:cNvSpPr>
          <p:nvPr>
            <p:ph type="body" idx="4294967295"/>
          </p:nvPr>
        </p:nvSpPr>
        <p:spPr>
          <a:xfrm>
            <a:off x="395536" y="1419225"/>
            <a:ext cx="8352927" cy="3603625"/>
          </a:xfrm>
          <a:ln/>
        </p:spPr>
        <p:txBody>
          <a:bodyPr vert="horz" wrap="square" anchor="t" anchorCtr="0"/>
          <a:lstStyle/>
          <a:p>
            <a:pPr algn="just" eaLnBrk="1" hangingPunct="1">
              <a:buNone/>
            </a:pPr>
            <a:r>
              <a:rPr lang="en-US" altLang="zh-CN" sz="2400" dirty="0"/>
              <a:t>17. The seller </a:t>
            </a:r>
            <a:r>
              <a:rPr lang="en-US" altLang="zh-CN" sz="2400" u="sng" dirty="0"/>
              <a:t>issues</a:t>
            </a:r>
            <a:r>
              <a:rPr lang="en-US" altLang="zh-CN" sz="2400" dirty="0"/>
              <a:t> a draft, to which the shipping documents are attached, </a:t>
            </a:r>
            <a:r>
              <a:rPr lang="en-US" altLang="zh-CN" sz="2400" u="sng" dirty="0"/>
              <a:t>forwards</a:t>
            </a:r>
            <a:r>
              <a:rPr lang="en-US" altLang="zh-CN" sz="2400" dirty="0"/>
              <a:t> the draft to a bank in his place (i.e., the remitting bank), </a:t>
            </a:r>
            <a:r>
              <a:rPr lang="en-US" altLang="zh-CN" sz="2400" u="sng" dirty="0"/>
              <a:t>makes</a:t>
            </a:r>
            <a:r>
              <a:rPr lang="en-US" altLang="zh-CN" sz="2400" dirty="0"/>
              <a:t> an application for collection and </a:t>
            </a:r>
            <a:r>
              <a:rPr lang="en-US" altLang="zh-CN" sz="2400" u="sng" dirty="0"/>
              <a:t>entrusts </a:t>
            </a:r>
            <a:r>
              <a:rPr lang="en-US" altLang="zh-CN" sz="2400" dirty="0"/>
              <a:t>the remitting bank to collect the purchase price from the buyer through its correspondent bank abroad (i.e., the collecting bank).</a:t>
            </a:r>
          </a:p>
          <a:p>
            <a:pPr eaLnBrk="1" hangingPunct="1">
              <a:buNone/>
            </a:pPr>
            <a:endParaRPr lang="en-US" altLang="zh-CN" sz="2400" dirty="0"/>
          </a:p>
          <a:p>
            <a:pPr eaLnBrk="1" hangingPunct="1"/>
            <a:r>
              <a:rPr lang="zh-CN" altLang="en-US" sz="2400" dirty="0"/>
              <a:t>由卖方开具汇票并随附单据，把它交给当地银行（托收银行或受托银行）并提出托收申请，委托该银行通过它在进口地的代理行（代收银行），代向进口人收款。</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3"/>
          <p:cNvSpPr>
            <a:spLocks noGrp="1"/>
          </p:cNvSpPr>
          <p:nvPr>
            <p:ph type="body" idx="4294967295"/>
          </p:nvPr>
        </p:nvSpPr>
        <p:spPr>
          <a:xfrm>
            <a:off x="323850" y="1412776"/>
            <a:ext cx="8352606" cy="4330799"/>
          </a:xfrm>
          <a:ln/>
        </p:spPr>
        <p:txBody>
          <a:bodyPr vert="horz" wrap="square" anchor="t" anchorCtr="0"/>
          <a:lstStyle/>
          <a:p>
            <a:pPr algn="just" eaLnBrk="1" hangingPunct="1">
              <a:lnSpc>
                <a:spcPct val="80000"/>
              </a:lnSpc>
              <a:buNone/>
            </a:pPr>
            <a:r>
              <a:rPr lang="en-US" altLang="zh-CN" sz="2400" dirty="0"/>
              <a:t>18. Because the remitting bank instructs the collecting bank </a:t>
            </a:r>
          </a:p>
          <a:p>
            <a:pPr algn="just" eaLnBrk="1" hangingPunct="1">
              <a:lnSpc>
                <a:spcPct val="80000"/>
              </a:lnSpc>
              <a:buNone/>
            </a:pPr>
            <a:r>
              <a:rPr lang="en-US" altLang="zh-CN" sz="2400" dirty="0"/>
              <a:t>not to part the documents with the latter until the draft is </a:t>
            </a:r>
          </a:p>
          <a:p>
            <a:pPr algn="just" eaLnBrk="1" hangingPunct="1">
              <a:lnSpc>
                <a:spcPct val="80000"/>
              </a:lnSpc>
              <a:buNone/>
            </a:pPr>
            <a:r>
              <a:rPr lang="en-US" altLang="zh-CN" sz="2400" dirty="0"/>
              <a:t>accepted or paid, </a:t>
            </a:r>
            <a:r>
              <a:rPr lang="en-US" altLang="zh-CN" sz="2400" u="sng" dirty="0"/>
              <a:t>many of the difficulties</a:t>
            </a:r>
            <a:r>
              <a:rPr lang="en-US" altLang="zh-CN" sz="2400" dirty="0"/>
              <a:t> mentioned in </a:t>
            </a:r>
          </a:p>
          <a:p>
            <a:pPr algn="just" eaLnBrk="1" hangingPunct="1">
              <a:lnSpc>
                <a:spcPct val="80000"/>
              </a:lnSpc>
              <a:buNone/>
            </a:pPr>
            <a:r>
              <a:rPr lang="en-US" altLang="zh-CN" sz="2400" dirty="0"/>
              <a:t>“Shipment at first and Settlement later” </a:t>
            </a:r>
            <a:r>
              <a:rPr lang="en-US" altLang="zh-CN" sz="2400" u="sng" dirty="0"/>
              <a:t>are removed</a:t>
            </a:r>
            <a:r>
              <a:rPr lang="en-US" altLang="zh-CN" sz="2400" dirty="0"/>
              <a:t> by this </a:t>
            </a:r>
          </a:p>
          <a:p>
            <a:pPr algn="just" eaLnBrk="1" hangingPunct="1">
              <a:lnSpc>
                <a:spcPct val="80000"/>
              </a:lnSpc>
              <a:buNone/>
            </a:pPr>
            <a:r>
              <a:rPr lang="en-US" altLang="zh-CN" sz="2400" dirty="0"/>
              <a:t>method. </a:t>
            </a:r>
          </a:p>
          <a:p>
            <a:pPr eaLnBrk="1" hangingPunct="1">
              <a:lnSpc>
                <a:spcPct val="80000"/>
              </a:lnSpc>
              <a:buNone/>
            </a:pPr>
            <a:r>
              <a:rPr lang="zh-CN" altLang="en-US" sz="2400" dirty="0"/>
              <a:t>因为托收银行指示代收银行直到买方承兑或支付汇票后</a:t>
            </a:r>
            <a:endParaRPr lang="en-US" altLang="zh-CN" sz="2400" dirty="0"/>
          </a:p>
          <a:p>
            <a:pPr eaLnBrk="1" hangingPunct="1">
              <a:lnSpc>
                <a:spcPct val="80000"/>
              </a:lnSpc>
              <a:buNone/>
            </a:pPr>
            <a:r>
              <a:rPr lang="zh-CN" altLang="en-US" sz="2400" dirty="0"/>
              <a:t>才向他交单，这种方法排除了“先出后结”的许多弊病。</a:t>
            </a:r>
            <a:endParaRPr lang="en-US" altLang="zh-CN" sz="2400" dirty="0"/>
          </a:p>
          <a:p>
            <a:pPr eaLnBrk="1" hangingPunct="1">
              <a:lnSpc>
                <a:spcPct val="80000"/>
              </a:lnSpc>
              <a:buNone/>
            </a:pPr>
            <a:endParaRPr lang="zh-CN" altLang="en-US" sz="2400" dirty="0"/>
          </a:p>
          <a:p>
            <a:pPr eaLnBrk="1" hangingPunct="1">
              <a:lnSpc>
                <a:spcPct val="80000"/>
              </a:lnSpc>
              <a:buNone/>
            </a:pPr>
            <a:r>
              <a:rPr lang="en-US" altLang="zh-CN" sz="2400" dirty="0"/>
              <a:t>19. </a:t>
            </a:r>
            <a:r>
              <a:rPr lang="en-US" altLang="zh-CN" sz="2400" u="sng" dirty="0"/>
              <a:t>It is composed of</a:t>
            </a:r>
            <a:r>
              <a:rPr lang="en-US" altLang="zh-CN" sz="2400" dirty="0"/>
              <a:t> a team of managers who have charge </a:t>
            </a:r>
          </a:p>
          <a:p>
            <a:pPr eaLnBrk="1" hangingPunct="1">
              <a:lnSpc>
                <a:spcPct val="80000"/>
              </a:lnSpc>
              <a:buNone/>
            </a:pPr>
            <a:r>
              <a:rPr lang="en-US" altLang="zh-CN" sz="2400" dirty="0"/>
              <a:t>of the organization at all levels. </a:t>
            </a:r>
          </a:p>
          <a:p>
            <a:pPr eaLnBrk="1" hangingPunct="1">
              <a:lnSpc>
                <a:spcPct val="80000"/>
              </a:lnSpc>
              <a:buNone/>
            </a:pPr>
            <a:r>
              <a:rPr lang="zh-CN" altLang="en-US" sz="2400" dirty="0"/>
              <a:t>管理班子由负责各级组织的经理们组成，他们的任务是确保</a:t>
            </a:r>
            <a:endParaRPr lang="en-US" altLang="zh-CN" sz="2400" dirty="0"/>
          </a:p>
          <a:p>
            <a:pPr eaLnBrk="1" hangingPunct="1">
              <a:lnSpc>
                <a:spcPct val="80000"/>
              </a:lnSpc>
              <a:buNone/>
            </a:pPr>
            <a:r>
              <a:rPr lang="zh-CN" altLang="en-US" sz="2400" dirty="0"/>
              <a:t>公司目标的执行和追求企业有效经营。 </a:t>
            </a:r>
          </a:p>
          <a:p>
            <a:pPr eaLnBrk="1" hangingPunct="1">
              <a:lnSpc>
                <a:spcPct val="80000"/>
              </a:lnSpc>
              <a:buNone/>
            </a:pPr>
            <a:r>
              <a:rPr lang="zh-CN" altLang="en-US" sz="2400" dirty="0"/>
              <a:t>   </a:t>
            </a:r>
            <a:r>
              <a:rPr lang="en-US" altLang="zh-CN" sz="2400" dirty="0"/>
              <a:t>Be composed of … </a:t>
            </a:r>
            <a:r>
              <a:rPr lang="zh-CN" altLang="en-US" sz="2400" dirty="0"/>
              <a:t>由</a:t>
            </a:r>
            <a:r>
              <a:rPr lang="en-US" altLang="zh-CN" sz="2400" dirty="0"/>
              <a:t>……</a:t>
            </a:r>
            <a:r>
              <a:rPr lang="zh-CN" altLang="en-US" sz="2400" dirty="0"/>
              <a:t>组成</a:t>
            </a:r>
          </a:p>
          <a:p>
            <a:pPr eaLnBrk="1" hangingPunct="1">
              <a:lnSpc>
                <a:spcPct val="80000"/>
              </a:lnSpc>
              <a:buNone/>
            </a:pPr>
            <a:endParaRPr lang="en-US" altLang="zh-CN"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3"/>
          <p:cNvSpPr>
            <a:spLocks noGrp="1"/>
          </p:cNvSpPr>
          <p:nvPr>
            <p:ph type="body" idx="4294967295"/>
          </p:nvPr>
        </p:nvSpPr>
        <p:spPr>
          <a:xfrm>
            <a:off x="395536" y="1371600"/>
            <a:ext cx="7916614" cy="4114800"/>
          </a:xfrm>
          <a:ln/>
        </p:spPr>
        <p:txBody>
          <a:bodyPr vert="horz" wrap="square" anchor="t" anchorCtr="0"/>
          <a:lstStyle/>
          <a:p>
            <a:pPr algn="just" eaLnBrk="1" hangingPunct="1">
              <a:lnSpc>
                <a:spcPct val="80000"/>
              </a:lnSpc>
              <a:buNone/>
            </a:pPr>
            <a:r>
              <a:rPr lang="en-US" altLang="zh-CN" sz="2400" dirty="0"/>
              <a:t>20. In order to adequately and efficiently perform these management functions, </a:t>
            </a:r>
            <a:r>
              <a:rPr lang="en-US" altLang="zh-CN" sz="2400" u="sng" dirty="0"/>
              <a:t>managers</a:t>
            </a:r>
            <a:r>
              <a:rPr lang="en-US" altLang="zh-CN" sz="2400" dirty="0"/>
              <a:t> </a:t>
            </a:r>
            <a:r>
              <a:rPr lang="en-US" altLang="zh-CN" sz="2400" u="sng" dirty="0"/>
              <a:t>need</a:t>
            </a:r>
            <a:r>
              <a:rPr lang="en-US" altLang="zh-CN" sz="2400" dirty="0"/>
              <a:t> interpersonal, organizational, and technical skills. </a:t>
            </a:r>
          </a:p>
          <a:p>
            <a:pPr eaLnBrk="1" hangingPunct="1">
              <a:lnSpc>
                <a:spcPct val="80000"/>
              </a:lnSpc>
              <a:buNone/>
            </a:pPr>
            <a:r>
              <a:rPr lang="en-US" altLang="zh-CN" sz="2400" dirty="0"/>
              <a:t>    </a:t>
            </a:r>
            <a:r>
              <a:rPr lang="zh-CN" altLang="en-US" sz="2400" dirty="0"/>
              <a:t>为了能确切有效地执行管理的这些功能，经理们须要具有交际能力、组织能力和懂得一定的技术。 </a:t>
            </a:r>
          </a:p>
          <a:p>
            <a:pPr algn="just" eaLnBrk="1" hangingPunct="1">
              <a:lnSpc>
                <a:spcPct val="80000"/>
              </a:lnSpc>
              <a:buNone/>
            </a:pPr>
            <a:r>
              <a:rPr lang="en-US" altLang="zh-CN" sz="2400" dirty="0"/>
              <a:t>21. </a:t>
            </a:r>
            <a:r>
              <a:rPr lang="en-US" altLang="zh-CN" sz="2400" u="sng" dirty="0"/>
              <a:t>The structure of</a:t>
            </a:r>
            <a:r>
              <a:rPr lang="en-US" altLang="zh-CN" sz="2400" dirty="0"/>
              <a:t> the WTO </a:t>
            </a:r>
            <a:r>
              <a:rPr lang="en-US" altLang="zh-CN" sz="2400" u="sng" dirty="0"/>
              <a:t>is dominated</a:t>
            </a:r>
            <a:r>
              <a:rPr lang="en-US" altLang="zh-CN" sz="2400" dirty="0"/>
              <a:t> by its highest authority, the Ministerial Conference, </a:t>
            </a:r>
            <a:r>
              <a:rPr lang="en-US" altLang="zh-CN" sz="2400" u="sng" dirty="0"/>
              <a:t>composed of</a:t>
            </a:r>
            <a:r>
              <a:rPr lang="en-US" altLang="zh-CN" sz="2400" dirty="0"/>
              <a:t> representatives of all WTO members, which is required to meet at least every two years and which can make decisions on all matters under any of the multilateral trade agreements. </a:t>
            </a:r>
          </a:p>
          <a:p>
            <a:pPr eaLnBrk="1" hangingPunct="1">
              <a:lnSpc>
                <a:spcPct val="80000"/>
              </a:lnSpc>
              <a:buNone/>
            </a:pPr>
            <a:r>
              <a:rPr lang="en-US" altLang="zh-CN" sz="2400" dirty="0"/>
              <a:t>    </a:t>
            </a:r>
            <a:r>
              <a:rPr lang="zh-CN" altLang="en-US" sz="2400" dirty="0"/>
              <a:t>世界贸易组织的最高权威机构，是由其全体成员国的代表组成的部长级会议。部长级会议至少每两年召开一次，可根据多边贸易协议中的任何一项协议对所有的问题做出决定。</a:t>
            </a:r>
            <a:r>
              <a:rPr lang="en-US" altLang="zh-CN" sz="2400" dirty="0"/>
              <a:t>(</a:t>
            </a:r>
            <a:r>
              <a:rPr lang="zh-CN" altLang="en-US" sz="2400" dirty="0"/>
              <a:t>根据句子结构用语法翻译法引导学生翻译此长句。</a:t>
            </a:r>
            <a:r>
              <a:rPr lang="en-US" altLang="zh-CN" sz="2400" dirty="0"/>
              <a:t>)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p:cNvSpPr>
          <p:nvPr>
            <p:ph type="title" idx="4294967295"/>
          </p:nvPr>
        </p:nvSpPr>
        <p:spPr>
          <a:xfrm>
            <a:off x="193675" y="293688"/>
            <a:ext cx="8015288" cy="714375"/>
          </a:xfrm>
          <a:ln/>
        </p:spPr>
        <p:txBody>
          <a:bodyPr vert="horz" wrap="square" anchor="ctr" anchorCtr="0"/>
          <a:lstStyle/>
          <a:p>
            <a:pPr eaLnBrk="1" hangingPunct="1"/>
            <a:r>
              <a:rPr lang="en-US" altLang="zh-CN" sz="2900" b="1" dirty="0"/>
              <a:t>Ⅲ. Keys to Test Yourself </a:t>
            </a:r>
            <a:r>
              <a:rPr lang="zh-CN" altLang="en-US" sz="2900" b="1" dirty="0"/>
              <a:t>（练习答案）</a:t>
            </a:r>
          </a:p>
        </p:txBody>
      </p:sp>
      <p:sp>
        <p:nvSpPr>
          <p:cNvPr id="16387" name="Rectangle 3"/>
          <p:cNvSpPr>
            <a:spLocks noGrp="1"/>
          </p:cNvSpPr>
          <p:nvPr>
            <p:ph type="body" idx="4294967295"/>
          </p:nvPr>
        </p:nvSpPr>
        <p:spPr>
          <a:xfrm>
            <a:off x="323528" y="1412776"/>
            <a:ext cx="8280920" cy="4259362"/>
          </a:xfrm>
          <a:ln/>
        </p:spPr>
        <p:txBody>
          <a:bodyPr vert="horz" wrap="square" anchor="t" anchorCtr="0"/>
          <a:lstStyle/>
          <a:p>
            <a:pPr marL="0" indent="0" eaLnBrk="1" hangingPunct="1">
              <a:lnSpc>
                <a:spcPct val="80000"/>
              </a:lnSpc>
              <a:buNone/>
            </a:pPr>
            <a:r>
              <a:rPr lang="en-US" altLang="zh-CN" sz="2400" b="1" dirty="0"/>
              <a:t>1. Comprehension Questions</a:t>
            </a:r>
          </a:p>
          <a:p>
            <a:pPr marL="609600" indent="-609600" eaLnBrk="1" hangingPunct="1">
              <a:lnSpc>
                <a:spcPct val="80000"/>
              </a:lnSpc>
              <a:buNone/>
            </a:pPr>
            <a:r>
              <a:rPr lang="en-US" altLang="zh-CN" sz="2400" dirty="0"/>
              <a:t>1) What’s the definition of business today?</a:t>
            </a:r>
          </a:p>
          <a:p>
            <a:pPr marL="609600" indent="-609600" eaLnBrk="1" hangingPunct="1">
              <a:lnSpc>
                <a:spcPct val="80000"/>
              </a:lnSpc>
              <a:buNone/>
            </a:pPr>
            <a:r>
              <a:rPr lang="en-US" altLang="zh-CN" sz="2400" dirty="0"/>
              <a:t>    </a:t>
            </a:r>
            <a:r>
              <a:rPr lang="en-US" altLang="zh-CN" sz="2400" u="sng" dirty="0"/>
              <a:t>Today, business has a more technical definition, which is </a:t>
            </a:r>
          </a:p>
          <a:p>
            <a:pPr marL="609600" indent="-609600" eaLnBrk="1" hangingPunct="1">
              <a:lnSpc>
                <a:spcPct val="80000"/>
              </a:lnSpc>
              <a:buNone/>
            </a:pPr>
            <a:r>
              <a:rPr lang="en-US" altLang="zh-CN" sz="2400" dirty="0"/>
              <a:t>    </a:t>
            </a:r>
            <a:r>
              <a:rPr lang="en-US" altLang="zh-CN" sz="2400" u="sng" dirty="0"/>
              <a:t>the production, distribution and sales of goods and </a:t>
            </a:r>
          </a:p>
          <a:p>
            <a:pPr marL="609600" indent="-609600" eaLnBrk="1" hangingPunct="1">
              <a:lnSpc>
                <a:spcPct val="80000"/>
              </a:lnSpc>
              <a:buNone/>
            </a:pPr>
            <a:r>
              <a:rPr lang="en-US" altLang="zh-CN" sz="2400" dirty="0"/>
              <a:t>    </a:t>
            </a:r>
            <a:r>
              <a:rPr lang="en-US" altLang="zh-CN" sz="2400" u="sng" dirty="0"/>
              <a:t>services for profit.</a:t>
            </a:r>
          </a:p>
          <a:p>
            <a:pPr marL="609600" indent="-609600" eaLnBrk="1" hangingPunct="1">
              <a:lnSpc>
                <a:spcPct val="80000"/>
              </a:lnSpc>
              <a:buNone/>
            </a:pPr>
            <a:r>
              <a:rPr lang="en-US" altLang="zh-CN" sz="2400" dirty="0"/>
              <a:t>2) What’s the basic purpose of business activities?</a:t>
            </a:r>
          </a:p>
          <a:p>
            <a:pPr marL="609600" indent="-609600" eaLnBrk="1" hangingPunct="1">
              <a:lnSpc>
                <a:spcPct val="80000"/>
              </a:lnSpc>
              <a:buNone/>
            </a:pPr>
            <a:r>
              <a:rPr lang="en-US" altLang="zh-CN" sz="2400" dirty="0"/>
              <a:t>    </a:t>
            </a:r>
            <a:r>
              <a:rPr lang="en-US" altLang="zh-CN" sz="2400" u="sng" dirty="0"/>
              <a:t>The basic purpose of business activities is creating profit </a:t>
            </a:r>
          </a:p>
          <a:p>
            <a:pPr marL="609600" indent="-609600" eaLnBrk="1" hangingPunct="1">
              <a:lnSpc>
                <a:spcPct val="80000"/>
              </a:lnSpc>
              <a:buNone/>
            </a:pPr>
            <a:r>
              <a:rPr lang="en-US" altLang="zh-CN" sz="2400" dirty="0"/>
              <a:t>    </a:t>
            </a:r>
            <a:r>
              <a:rPr lang="en-US" altLang="zh-CN" sz="2400" u="sng" dirty="0"/>
              <a:t>or economic surplus. </a:t>
            </a:r>
          </a:p>
          <a:p>
            <a:pPr marL="609600" indent="-609600" eaLnBrk="1" hangingPunct="1">
              <a:lnSpc>
                <a:spcPct val="80000"/>
              </a:lnSpc>
              <a:buNone/>
            </a:pPr>
            <a:r>
              <a:rPr lang="en-US" altLang="zh-CN" sz="2400" dirty="0"/>
              <a:t>3) What features does international business deal with?</a:t>
            </a:r>
          </a:p>
          <a:p>
            <a:pPr marL="609600" indent="-609600" algn="just" eaLnBrk="1" hangingPunct="1">
              <a:lnSpc>
                <a:spcPct val="80000"/>
              </a:lnSpc>
              <a:buNone/>
            </a:pPr>
            <a:r>
              <a:rPr lang="en-US" altLang="zh-CN" sz="2400" dirty="0"/>
              <a:t>     </a:t>
            </a:r>
            <a:r>
              <a:rPr lang="en-US" altLang="zh-CN" sz="2400" u="sng" dirty="0"/>
              <a:t>International business as a field of management training </a:t>
            </a:r>
          </a:p>
          <a:p>
            <a:pPr marL="609600" indent="-609600" algn="just" eaLnBrk="1" hangingPunct="1">
              <a:lnSpc>
                <a:spcPct val="80000"/>
              </a:lnSpc>
              <a:buNone/>
            </a:pPr>
            <a:r>
              <a:rPr lang="en-US" altLang="zh-CN" sz="2400" dirty="0"/>
              <a:t>     </a:t>
            </a:r>
            <a:r>
              <a:rPr lang="en-US" altLang="zh-CN" sz="2400" u="sng" dirty="0"/>
              <a:t>deals with the special features of business features of </a:t>
            </a:r>
          </a:p>
          <a:p>
            <a:pPr marL="609600" indent="-609600" algn="just" eaLnBrk="1" hangingPunct="1">
              <a:lnSpc>
                <a:spcPct val="80000"/>
              </a:lnSpc>
              <a:buNone/>
            </a:pPr>
            <a:r>
              <a:rPr lang="en-US" altLang="zh-CN" sz="2400" dirty="0"/>
              <a:t>     </a:t>
            </a:r>
            <a:r>
              <a:rPr lang="en-US" altLang="zh-CN" sz="2400" u="sng" dirty="0"/>
              <a:t>business activities that cross national boundaries. </a:t>
            </a:r>
          </a:p>
          <a:p>
            <a:pPr marL="609600" indent="-609600" eaLnBrk="1" hangingPunct="1">
              <a:lnSpc>
                <a:spcPct val="80000"/>
              </a:lnSpc>
              <a:buNone/>
            </a:pPr>
            <a:r>
              <a:rPr lang="en-US" altLang="zh-CN" sz="2400"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6387">
                                            <p:txEl>
                                              <p:pRg st="2" end="2"/>
                                            </p:txEl>
                                          </p:spTgt>
                                        </p:tgtEl>
                                        <p:attrNameLst>
                                          <p:attrName>style.visibility</p:attrName>
                                        </p:attrNameLst>
                                      </p:cBhvr>
                                      <p:to>
                                        <p:strVal val="visible"/>
                                      </p:to>
                                    </p:set>
                                    <p:animEffect transition="in" filter="diamond(in)">
                                      <p:cBhvr>
                                        <p:cTn id="7" dur="2000"/>
                                        <p:tgtEl>
                                          <p:spTgt spid="1638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6387">
                                            <p:txEl>
                                              <p:pRg st="3" end="3"/>
                                            </p:txEl>
                                          </p:spTgt>
                                        </p:tgtEl>
                                        <p:attrNameLst>
                                          <p:attrName>style.visibility</p:attrName>
                                        </p:attrNameLst>
                                      </p:cBhvr>
                                      <p:to>
                                        <p:strVal val="visible"/>
                                      </p:to>
                                    </p:set>
                                    <p:animEffect transition="in" filter="diamond(in)">
                                      <p:cBhvr>
                                        <p:cTn id="12" dur="2000"/>
                                        <p:tgtEl>
                                          <p:spTgt spid="1638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6387">
                                            <p:txEl>
                                              <p:pRg st="4" end="4"/>
                                            </p:txEl>
                                          </p:spTgt>
                                        </p:tgtEl>
                                        <p:attrNameLst>
                                          <p:attrName>style.visibility</p:attrName>
                                        </p:attrNameLst>
                                      </p:cBhvr>
                                      <p:to>
                                        <p:strVal val="visible"/>
                                      </p:to>
                                    </p:set>
                                    <p:animEffect transition="in" filter="diamond(in)">
                                      <p:cBhvr>
                                        <p:cTn id="17" dur="2000"/>
                                        <p:tgtEl>
                                          <p:spTgt spid="1638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6387">
                                            <p:txEl>
                                              <p:pRg st="6" end="6"/>
                                            </p:txEl>
                                          </p:spTgt>
                                        </p:tgtEl>
                                        <p:attrNameLst>
                                          <p:attrName>style.visibility</p:attrName>
                                        </p:attrNameLst>
                                      </p:cBhvr>
                                      <p:to>
                                        <p:strVal val="visible"/>
                                      </p:to>
                                    </p:set>
                                    <p:animEffect transition="in" filter="diamond(in)">
                                      <p:cBhvr>
                                        <p:cTn id="22" dur="2000"/>
                                        <p:tgtEl>
                                          <p:spTgt spid="16387">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6387">
                                            <p:txEl>
                                              <p:pRg st="7" end="7"/>
                                            </p:txEl>
                                          </p:spTgt>
                                        </p:tgtEl>
                                        <p:attrNameLst>
                                          <p:attrName>style.visibility</p:attrName>
                                        </p:attrNameLst>
                                      </p:cBhvr>
                                      <p:to>
                                        <p:strVal val="visible"/>
                                      </p:to>
                                    </p:set>
                                    <p:animEffect transition="in" filter="diamond(in)">
                                      <p:cBhvr>
                                        <p:cTn id="27" dur="2000"/>
                                        <p:tgtEl>
                                          <p:spTgt spid="16387">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16387">
                                            <p:txEl>
                                              <p:pRg st="9" end="9"/>
                                            </p:txEl>
                                          </p:spTgt>
                                        </p:tgtEl>
                                        <p:attrNameLst>
                                          <p:attrName>style.visibility</p:attrName>
                                        </p:attrNameLst>
                                      </p:cBhvr>
                                      <p:to>
                                        <p:strVal val="visible"/>
                                      </p:to>
                                    </p:set>
                                    <p:animEffect transition="in" filter="diamond(in)">
                                      <p:cBhvr>
                                        <p:cTn id="32" dur="2000"/>
                                        <p:tgtEl>
                                          <p:spTgt spid="16387">
                                            <p:txEl>
                                              <p:pRg st="9" end="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16387">
                                            <p:txEl>
                                              <p:pRg st="10" end="10"/>
                                            </p:txEl>
                                          </p:spTgt>
                                        </p:tgtEl>
                                        <p:attrNameLst>
                                          <p:attrName>style.visibility</p:attrName>
                                        </p:attrNameLst>
                                      </p:cBhvr>
                                      <p:to>
                                        <p:strVal val="visible"/>
                                      </p:to>
                                    </p:set>
                                    <p:animEffect transition="in" filter="diamond(in)">
                                      <p:cBhvr>
                                        <p:cTn id="37" dur="2000"/>
                                        <p:tgtEl>
                                          <p:spTgt spid="16387">
                                            <p:txEl>
                                              <p:pRg st="10" end="1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16387">
                                            <p:txEl>
                                              <p:pRg st="11" end="11"/>
                                            </p:txEl>
                                          </p:spTgt>
                                        </p:tgtEl>
                                        <p:attrNameLst>
                                          <p:attrName>style.visibility</p:attrName>
                                        </p:attrNameLst>
                                      </p:cBhvr>
                                      <p:to>
                                        <p:strVal val="visible"/>
                                      </p:to>
                                    </p:set>
                                    <p:animEffect transition="in" filter="diamond(in)">
                                      <p:cBhvr>
                                        <p:cTn id="42" dur="2000"/>
                                        <p:tgtEl>
                                          <p:spTgt spid="16387">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idx="4294967295"/>
          </p:nvPr>
        </p:nvSpPr>
        <p:spPr>
          <a:xfrm>
            <a:off x="179388" y="260350"/>
            <a:ext cx="8015287" cy="914400"/>
          </a:xfrm>
          <a:ln/>
        </p:spPr>
        <p:txBody>
          <a:bodyPr vert="horz" wrap="square" anchor="ctr" anchorCtr="0"/>
          <a:lstStyle/>
          <a:p>
            <a:pPr eaLnBrk="1" hangingPunct="1"/>
            <a:endParaRPr lang="zh-CN" altLang="zh-CN"/>
          </a:p>
        </p:txBody>
      </p:sp>
      <p:sp>
        <p:nvSpPr>
          <p:cNvPr id="17411" name="内容占位符 2"/>
          <p:cNvSpPr>
            <a:spLocks noGrp="1"/>
          </p:cNvSpPr>
          <p:nvPr>
            <p:ph idx="4294967295"/>
          </p:nvPr>
        </p:nvSpPr>
        <p:spPr>
          <a:xfrm>
            <a:off x="179388" y="1412776"/>
            <a:ext cx="8497068" cy="5421412"/>
          </a:xfrm>
          <a:ln/>
        </p:spPr>
        <p:txBody>
          <a:bodyPr vert="horz" wrap="square" anchor="t" anchorCtr="0"/>
          <a:lstStyle/>
          <a:p>
            <a:pPr eaLnBrk="1" hangingPunct="1">
              <a:lnSpc>
                <a:spcPct val="80000"/>
              </a:lnSpc>
              <a:buClr>
                <a:srgbClr val="996666"/>
              </a:buClr>
              <a:buNone/>
            </a:pPr>
            <a:r>
              <a:rPr lang="en-US" altLang="zh-CN" sz="2400" dirty="0">
                <a:solidFill>
                  <a:srgbClr val="000000"/>
                </a:solidFill>
              </a:rPr>
              <a:t>   4) What’s the scope of international business activities?</a:t>
            </a:r>
          </a:p>
          <a:p>
            <a:pPr eaLnBrk="1" hangingPunct="1">
              <a:lnSpc>
                <a:spcPct val="80000"/>
              </a:lnSpc>
              <a:buNone/>
            </a:pPr>
            <a:r>
              <a:rPr lang="en-US" altLang="zh-CN" sz="2400" dirty="0"/>
              <a:t>    </a:t>
            </a:r>
          </a:p>
          <a:p>
            <a:pPr algn="just" eaLnBrk="1" hangingPunct="1">
              <a:lnSpc>
                <a:spcPct val="80000"/>
              </a:lnSpc>
              <a:buNone/>
            </a:pPr>
            <a:r>
              <a:rPr lang="en-US" altLang="zh-CN" sz="2400" dirty="0"/>
              <a:t>  </a:t>
            </a:r>
            <a:r>
              <a:rPr lang="en-US" altLang="zh-CN" sz="2400" u="sng" dirty="0"/>
              <a:t>The scope of international business covers a wide range of </a:t>
            </a:r>
          </a:p>
          <a:p>
            <a:pPr algn="just" eaLnBrk="1" hangingPunct="1">
              <a:lnSpc>
                <a:spcPct val="80000"/>
              </a:lnSpc>
              <a:buNone/>
            </a:pPr>
            <a:r>
              <a:rPr lang="en-US" altLang="zh-CN" sz="2400" dirty="0"/>
              <a:t>  </a:t>
            </a:r>
            <a:r>
              <a:rPr lang="en-US" altLang="zh-CN" sz="2400" u="sng" dirty="0"/>
              <a:t>significant business sectors.  International transactions in </a:t>
            </a:r>
          </a:p>
          <a:p>
            <a:pPr algn="just" eaLnBrk="1" hangingPunct="1">
              <a:lnSpc>
                <a:spcPct val="80000"/>
              </a:lnSpc>
              <a:buNone/>
            </a:pPr>
            <a:r>
              <a:rPr lang="en-US" altLang="zh-CN" sz="2400" dirty="0"/>
              <a:t>  </a:t>
            </a:r>
            <a:r>
              <a:rPr lang="en-US" altLang="zh-CN" sz="2400" u="sng" dirty="0"/>
              <a:t>physical goods involve products from mining, petroleum, </a:t>
            </a:r>
          </a:p>
          <a:p>
            <a:pPr algn="just" eaLnBrk="1" hangingPunct="1">
              <a:lnSpc>
                <a:spcPct val="80000"/>
              </a:lnSpc>
              <a:buNone/>
            </a:pPr>
            <a:r>
              <a:rPr lang="en-US" altLang="zh-CN" sz="2400" dirty="0"/>
              <a:t>  </a:t>
            </a:r>
            <a:r>
              <a:rPr lang="en-US" altLang="zh-CN" sz="2400" u="sng" dirty="0"/>
              <a:t>agriculture, and manufacturing activities.  Transactions in </a:t>
            </a:r>
          </a:p>
          <a:p>
            <a:pPr algn="just" eaLnBrk="1" hangingPunct="1">
              <a:lnSpc>
                <a:spcPct val="80000"/>
              </a:lnSpc>
              <a:buNone/>
            </a:pPr>
            <a:r>
              <a:rPr lang="en-US" altLang="zh-CN" sz="2400" dirty="0"/>
              <a:t>  </a:t>
            </a:r>
            <a:r>
              <a:rPr lang="en-US" altLang="zh-CN" sz="2400" u="sng" dirty="0"/>
              <a:t>services are extensive in the construction, hotel, tourism, </a:t>
            </a:r>
          </a:p>
          <a:p>
            <a:pPr algn="just" eaLnBrk="1" hangingPunct="1">
              <a:lnSpc>
                <a:spcPct val="80000"/>
              </a:lnSpc>
              <a:buNone/>
            </a:pPr>
            <a:r>
              <a:rPr lang="en-US" altLang="zh-CN" sz="2400" dirty="0"/>
              <a:t>  </a:t>
            </a:r>
            <a:r>
              <a:rPr lang="en-US" altLang="zh-CN" sz="2400" u="sng" dirty="0"/>
              <a:t>business consulting, and retailing and wholesaling sectors; </a:t>
            </a:r>
          </a:p>
          <a:p>
            <a:pPr algn="just" eaLnBrk="1" hangingPunct="1">
              <a:lnSpc>
                <a:spcPct val="80000"/>
              </a:lnSpc>
              <a:buNone/>
            </a:pPr>
            <a:r>
              <a:rPr lang="en-US" altLang="zh-CN" sz="2400" dirty="0"/>
              <a:t>  </a:t>
            </a:r>
            <a:r>
              <a:rPr lang="en-US" altLang="zh-CN" sz="2400" u="sng" dirty="0"/>
              <a:t>in financial areas such as commercial and investment </a:t>
            </a:r>
          </a:p>
          <a:p>
            <a:pPr algn="just" eaLnBrk="1" hangingPunct="1">
              <a:lnSpc>
                <a:spcPct val="80000"/>
              </a:lnSpc>
              <a:buNone/>
            </a:pPr>
            <a:r>
              <a:rPr lang="en-US" altLang="zh-CN" sz="2400" dirty="0"/>
              <a:t>  </a:t>
            </a:r>
            <a:r>
              <a:rPr lang="en-US" altLang="zh-CN" sz="2400" u="sng" dirty="0"/>
              <a:t>banking, securities, and insurance; in air and ocean </a:t>
            </a:r>
          </a:p>
          <a:p>
            <a:pPr algn="just" eaLnBrk="1" hangingPunct="1">
              <a:lnSpc>
                <a:spcPct val="80000"/>
              </a:lnSpc>
              <a:buNone/>
            </a:pPr>
            <a:r>
              <a:rPr lang="en-US" altLang="zh-CN" sz="2400" dirty="0"/>
              <a:t>  </a:t>
            </a:r>
            <a:r>
              <a:rPr lang="en-US" altLang="zh-CN" sz="2400" u="sng" dirty="0"/>
              <a:t>transportation; and in communications media such as radio, </a:t>
            </a:r>
          </a:p>
          <a:p>
            <a:pPr algn="just" eaLnBrk="1" hangingPunct="1">
              <a:lnSpc>
                <a:spcPct val="80000"/>
              </a:lnSpc>
              <a:buNone/>
            </a:pPr>
            <a:r>
              <a:rPr lang="en-US" altLang="zh-CN" sz="2400" dirty="0"/>
              <a:t>   </a:t>
            </a:r>
            <a:r>
              <a:rPr lang="en-US" altLang="zh-CN" sz="2400" u="sng" dirty="0"/>
              <a:t>television, telegraph, telephone, magazines, books, newspapers, news services, and movies.</a:t>
            </a:r>
            <a:endParaRPr lang="zh-CN" altLang="en-US" sz="2400" u="sng" dirty="0"/>
          </a:p>
          <a:p>
            <a:pPr eaLnBrk="1" hangingPunct="1">
              <a:lnSpc>
                <a:spcPct val="80000"/>
              </a:lnSpc>
              <a:buClr>
                <a:srgbClr val="996666"/>
              </a:buClr>
              <a:buNone/>
            </a:pPr>
            <a:endParaRPr lang="en-US" altLang="zh-CN" sz="2400" dirty="0">
              <a:solidFill>
                <a:srgbClr val="000000"/>
              </a:solidFill>
            </a:endParaRPr>
          </a:p>
          <a:p>
            <a:pPr eaLnBrk="1" hangingPunct="1"/>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7411">
                                            <p:txEl>
                                              <p:pRg st="1" end="1"/>
                                            </p:txEl>
                                          </p:spTgt>
                                        </p:tgtEl>
                                        <p:attrNameLst>
                                          <p:attrName>style.visibility</p:attrName>
                                        </p:attrNameLst>
                                      </p:cBhvr>
                                      <p:to>
                                        <p:strVal val="visible"/>
                                      </p:to>
                                    </p:set>
                                    <p:animEffect transition="in" filter="circle(in)">
                                      <p:cBhvr>
                                        <p:cTn id="7" dur="2000"/>
                                        <p:tgtEl>
                                          <p:spTgt spid="174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7411">
                                            <p:txEl>
                                              <p:pRg st="2" end="2"/>
                                            </p:txEl>
                                          </p:spTgt>
                                        </p:tgtEl>
                                        <p:attrNameLst>
                                          <p:attrName>style.visibility</p:attrName>
                                        </p:attrNameLst>
                                      </p:cBhvr>
                                      <p:to>
                                        <p:strVal val="visible"/>
                                      </p:to>
                                    </p:set>
                                    <p:animEffect transition="in" filter="circle(in)">
                                      <p:cBhvr>
                                        <p:cTn id="12" dur="2000"/>
                                        <p:tgtEl>
                                          <p:spTgt spid="1741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7411">
                                            <p:txEl>
                                              <p:pRg st="3" end="3"/>
                                            </p:txEl>
                                          </p:spTgt>
                                        </p:tgtEl>
                                        <p:attrNameLst>
                                          <p:attrName>style.visibility</p:attrName>
                                        </p:attrNameLst>
                                      </p:cBhvr>
                                      <p:to>
                                        <p:strVal val="visible"/>
                                      </p:to>
                                    </p:set>
                                    <p:animEffect transition="in" filter="circle(in)">
                                      <p:cBhvr>
                                        <p:cTn id="17" dur="2000"/>
                                        <p:tgtEl>
                                          <p:spTgt spid="1741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7411">
                                            <p:txEl>
                                              <p:pRg st="4" end="4"/>
                                            </p:txEl>
                                          </p:spTgt>
                                        </p:tgtEl>
                                        <p:attrNameLst>
                                          <p:attrName>style.visibility</p:attrName>
                                        </p:attrNameLst>
                                      </p:cBhvr>
                                      <p:to>
                                        <p:strVal val="visible"/>
                                      </p:to>
                                    </p:set>
                                    <p:animEffect transition="in" filter="circle(in)">
                                      <p:cBhvr>
                                        <p:cTn id="22" dur="2000"/>
                                        <p:tgtEl>
                                          <p:spTgt spid="17411">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7411">
                                            <p:txEl>
                                              <p:pRg st="5" end="5"/>
                                            </p:txEl>
                                          </p:spTgt>
                                        </p:tgtEl>
                                        <p:attrNameLst>
                                          <p:attrName>style.visibility</p:attrName>
                                        </p:attrNameLst>
                                      </p:cBhvr>
                                      <p:to>
                                        <p:strVal val="visible"/>
                                      </p:to>
                                    </p:set>
                                    <p:animEffect transition="in" filter="circle(in)">
                                      <p:cBhvr>
                                        <p:cTn id="27" dur="2000"/>
                                        <p:tgtEl>
                                          <p:spTgt spid="17411">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17411">
                                            <p:txEl>
                                              <p:pRg st="6" end="6"/>
                                            </p:txEl>
                                          </p:spTgt>
                                        </p:tgtEl>
                                        <p:attrNameLst>
                                          <p:attrName>style.visibility</p:attrName>
                                        </p:attrNameLst>
                                      </p:cBhvr>
                                      <p:to>
                                        <p:strVal val="visible"/>
                                      </p:to>
                                    </p:set>
                                    <p:animEffect transition="in" filter="circle(in)">
                                      <p:cBhvr>
                                        <p:cTn id="32" dur="2000"/>
                                        <p:tgtEl>
                                          <p:spTgt spid="17411">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17411">
                                            <p:txEl>
                                              <p:pRg st="7" end="7"/>
                                            </p:txEl>
                                          </p:spTgt>
                                        </p:tgtEl>
                                        <p:attrNameLst>
                                          <p:attrName>style.visibility</p:attrName>
                                        </p:attrNameLst>
                                      </p:cBhvr>
                                      <p:to>
                                        <p:strVal val="visible"/>
                                      </p:to>
                                    </p:set>
                                    <p:animEffect transition="in" filter="circle(in)">
                                      <p:cBhvr>
                                        <p:cTn id="37" dur="2000"/>
                                        <p:tgtEl>
                                          <p:spTgt spid="17411">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17411">
                                            <p:txEl>
                                              <p:pRg st="8" end="8"/>
                                            </p:txEl>
                                          </p:spTgt>
                                        </p:tgtEl>
                                        <p:attrNameLst>
                                          <p:attrName>style.visibility</p:attrName>
                                        </p:attrNameLst>
                                      </p:cBhvr>
                                      <p:to>
                                        <p:strVal val="visible"/>
                                      </p:to>
                                    </p:set>
                                    <p:animEffect transition="in" filter="circle(in)">
                                      <p:cBhvr>
                                        <p:cTn id="42" dur="2000"/>
                                        <p:tgtEl>
                                          <p:spTgt spid="17411">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nodeType="clickEffect">
                                  <p:stCondLst>
                                    <p:cond delay="0"/>
                                  </p:stCondLst>
                                  <p:childTnLst>
                                    <p:set>
                                      <p:cBhvr>
                                        <p:cTn id="46" dur="1" fill="hold">
                                          <p:stCondLst>
                                            <p:cond delay="0"/>
                                          </p:stCondLst>
                                        </p:cTn>
                                        <p:tgtEl>
                                          <p:spTgt spid="17411">
                                            <p:txEl>
                                              <p:pRg st="9" end="9"/>
                                            </p:txEl>
                                          </p:spTgt>
                                        </p:tgtEl>
                                        <p:attrNameLst>
                                          <p:attrName>style.visibility</p:attrName>
                                        </p:attrNameLst>
                                      </p:cBhvr>
                                      <p:to>
                                        <p:strVal val="visible"/>
                                      </p:to>
                                    </p:set>
                                    <p:animEffect transition="in" filter="circle(in)">
                                      <p:cBhvr>
                                        <p:cTn id="47" dur="2000"/>
                                        <p:tgtEl>
                                          <p:spTgt spid="17411">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nodeType="clickEffect">
                                  <p:stCondLst>
                                    <p:cond delay="0"/>
                                  </p:stCondLst>
                                  <p:childTnLst>
                                    <p:set>
                                      <p:cBhvr>
                                        <p:cTn id="51" dur="1" fill="hold">
                                          <p:stCondLst>
                                            <p:cond delay="0"/>
                                          </p:stCondLst>
                                        </p:cTn>
                                        <p:tgtEl>
                                          <p:spTgt spid="17411">
                                            <p:txEl>
                                              <p:pRg st="10" end="10"/>
                                            </p:txEl>
                                          </p:spTgt>
                                        </p:tgtEl>
                                        <p:attrNameLst>
                                          <p:attrName>style.visibility</p:attrName>
                                        </p:attrNameLst>
                                      </p:cBhvr>
                                      <p:to>
                                        <p:strVal val="visible"/>
                                      </p:to>
                                    </p:set>
                                    <p:animEffect transition="in" filter="circle(in)">
                                      <p:cBhvr>
                                        <p:cTn id="52" dur="2000"/>
                                        <p:tgtEl>
                                          <p:spTgt spid="17411">
                                            <p:txEl>
                                              <p:pRg st="1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nodeType="clickEffect">
                                  <p:stCondLst>
                                    <p:cond delay="0"/>
                                  </p:stCondLst>
                                  <p:childTnLst>
                                    <p:set>
                                      <p:cBhvr>
                                        <p:cTn id="56" dur="1" fill="hold">
                                          <p:stCondLst>
                                            <p:cond delay="0"/>
                                          </p:stCondLst>
                                        </p:cTn>
                                        <p:tgtEl>
                                          <p:spTgt spid="17411">
                                            <p:txEl>
                                              <p:pRg st="11" end="11"/>
                                            </p:txEl>
                                          </p:spTgt>
                                        </p:tgtEl>
                                        <p:attrNameLst>
                                          <p:attrName>style.visibility</p:attrName>
                                        </p:attrNameLst>
                                      </p:cBhvr>
                                      <p:to>
                                        <p:strVal val="visible"/>
                                      </p:to>
                                    </p:set>
                                    <p:animEffect transition="in" filter="circle(in)">
                                      <p:cBhvr>
                                        <p:cTn id="57" dur="2000"/>
                                        <p:tgtEl>
                                          <p:spTgt spid="17411">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1"/>
          <p:cNvSpPr>
            <a:spLocks noGrp="1"/>
          </p:cNvSpPr>
          <p:nvPr>
            <p:ph type="title" idx="4294967295"/>
          </p:nvPr>
        </p:nvSpPr>
        <p:spPr>
          <a:ln/>
        </p:spPr>
        <p:txBody>
          <a:bodyPr vert="horz" wrap="square" anchor="ctr" anchorCtr="0"/>
          <a:lstStyle/>
          <a:p>
            <a:endParaRPr lang="zh-CN" altLang="zh-CN"/>
          </a:p>
        </p:txBody>
      </p:sp>
      <p:sp>
        <p:nvSpPr>
          <p:cNvPr id="17410" name="内容占位符 2"/>
          <p:cNvSpPr>
            <a:spLocks noGrp="1"/>
          </p:cNvSpPr>
          <p:nvPr>
            <p:ph idx="4294967295"/>
          </p:nvPr>
        </p:nvSpPr>
        <p:spPr>
          <a:xfrm>
            <a:off x="-134938" y="1484784"/>
            <a:ext cx="8675688" cy="4419600"/>
          </a:xfrm>
          <a:ln/>
        </p:spPr>
        <p:txBody>
          <a:bodyPr vert="horz" wrap="square" anchor="t" anchorCtr="0"/>
          <a:lstStyle/>
          <a:p>
            <a:pPr marL="609600" indent="-609600" algn="just" eaLnBrk="1" hangingPunct="1">
              <a:lnSpc>
                <a:spcPct val="80000"/>
              </a:lnSpc>
              <a:buClr>
                <a:srgbClr val="996666"/>
              </a:buClr>
              <a:buNone/>
            </a:pPr>
            <a:r>
              <a:rPr lang="en-US" altLang="zh-CN" sz="2400" dirty="0">
                <a:solidFill>
                  <a:srgbClr val="000000"/>
                </a:solidFill>
              </a:rPr>
              <a:t>       </a:t>
            </a:r>
            <a:r>
              <a:rPr lang="en-US" altLang="zh-CN" sz="2400" u="sng" dirty="0">
                <a:solidFill>
                  <a:srgbClr val="000000"/>
                </a:solidFill>
              </a:rPr>
              <a:t>Transactions in intangibles occur in fields such as technology, trademarks, and cross-border data transmission. International business activities also include an extensive range of optional methods available to firms for doing business internationally that involve different degrees of foreign direct investment commitments.</a:t>
            </a:r>
            <a:endParaRPr lang="zh-CN" altLang="en-US" sz="2400" u="sng" dirty="0">
              <a:solidFill>
                <a:srgbClr val="000000"/>
              </a:solidFill>
            </a:endParaRPr>
          </a:p>
          <a:p>
            <a:pPr marL="609600" indent="-609600"/>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p:cNvSpPr>
          <p:nvPr>
            <p:ph type="title" idx="4294967295"/>
          </p:nvPr>
        </p:nvSpPr>
        <p:spPr>
          <a:ln/>
        </p:spPr>
        <p:txBody>
          <a:bodyPr vert="horz" wrap="square" anchor="ctr" anchorCtr="0"/>
          <a:lstStyle/>
          <a:p>
            <a:pPr eaLnBrk="1" hangingPunct="1"/>
            <a:endParaRPr lang="zh-CN" altLang="zh-CN"/>
          </a:p>
        </p:txBody>
      </p:sp>
      <p:sp>
        <p:nvSpPr>
          <p:cNvPr id="18434" name="内容占位符 2"/>
          <p:cNvSpPr>
            <a:spLocks noGrp="1"/>
          </p:cNvSpPr>
          <p:nvPr>
            <p:ph idx="4294967295"/>
          </p:nvPr>
        </p:nvSpPr>
        <p:spPr>
          <a:xfrm>
            <a:off x="395536" y="1340768"/>
            <a:ext cx="8497639" cy="5067970"/>
          </a:xfrm>
          <a:ln/>
        </p:spPr>
        <p:txBody>
          <a:bodyPr vert="horz" wrap="square" anchor="t" anchorCtr="0"/>
          <a:lstStyle/>
          <a:p>
            <a:pPr eaLnBrk="1" hangingPunct="1">
              <a:lnSpc>
                <a:spcPct val="80000"/>
              </a:lnSpc>
              <a:buClr>
                <a:srgbClr val="996666"/>
              </a:buClr>
              <a:buNone/>
            </a:pPr>
            <a:r>
              <a:rPr lang="en-US" altLang="zh-CN" sz="2400" dirty="0">
                <a:solidFill>
                  <a:srgbClr val="000000"/>
                </a:solidFill>
              </a:rPr>
              <a:t>5) What’s the definition of foreign direct investments?</a:t>
            </a:r>
          </a:p>
          <a:p>
            <a:pPr algn="just" eaLnBrk="1" hangingPunct="1">
              <a:lnSpc>
                <a:spcPct val="80000"/>
              </a:lnSpc>
              <a:buNone/>
            </a:pPr>
            <a:r>
              <a:rPr lang="en-US" altLang="zh-CN" sz="2400" u="sng" dirty="0"/>
              <a:t>Foreign direct investments are defined as investments</a:t>
            </a:r>
          </a:p>
          <a:p>
            <a:pPr algn="just" eaLnBrk="1" hangingPunct="1">
              <a:lnSpc>
                <a:spcPct val="80000"/>
              </a:lnSpc>
              <a:buNone/>
            </a:pPr>
            <a:r>
              <a:rPr lang="en-US" altLang="zh-CN" sz="2400" u="sng" dirty="0"/>
              <a:t>that give the investor effective control and are accompanied </a:t>
            </a:r>
          </a:p>
          <a:p>
            <a:pPr algn="just" eaLnBrk="1" hangingPunct="1">
              <a:lnSpc>
                <a:spcPct val="80000"/>
              </a:lnSpc>
              <a:buNone/>
            </a:pPr>
            <a:r>
              <a:rPr lang="en-US" altLang="zh-CN" sz="2400" u="sng" dirty="0"/>
              <a:t>by managerial participation.</a:t>
            </a:r>
          </a:p>
          <a:p>
            <a:pPr eaLnBrk="1" hangingPunct="1">
              <a:lnSpc>
                <a:spcPct val="80000"/>
              </a:lnSpc>
              <a:buClr>
                <a:srgbClr val="996666"/>
              </a:buClr>
              <a:buNone/>
            </a:pPr>
            <a:r>
              <a:rPr lang="en-US" altLang="zh-CN" sz="2400" dirty="0"/>
              <a:t>6) What </a:t>
            </a:r>
            <a:r>
              <a:rPr lang="en-US" altLang="zh-CN" sz="2400" dirty="0">
                <a:solidFill>
                  <a:srgbClr val="FF0000"/>
                </a:solidFill>
              </a:rPr>
              <a:t>do</a:t>
            </a:r>
            <a:r>
              <a:rPr lang="en-US" altLang="zh-CN" sz="2400" dirty="0"/>
              <a:t> the special risk elements confronted in </a:t>
            </a:r>
          </a:p>
          <a:p>
            <a:pPr eaLnBrk="1" hangingPunct="1">
              <a:lnSpc>
                <a:spcPct val="80000"/>
              </a:lnSpc>
              <a:buClr>
                <a:srgbClr val="996666"/>
              </a:buClr>
              <a:buNone/>
            </a:pPr>
            <a:r>
              <a:rPr lang="en-US" altLang="zh-CN" sz="2400" dirty="0"/>
              <a:t>international business activities include?</a:t>
            </a:r>
          </a:p>
          <a:p>
            <a:pPr eaLnBrk="1" hangingPunct="1">
              <a:lnSpc>
                <a:spcPct val="80000"/>
              </a:lnSpc>
              <a:buNone/>
            </a:pPr>
            <a:r>
              <a:rPr lang="en-US" altLang="zh-CN" sz="2400" u="sng" dirty="0"/>
              <a:t>The special risk elements confronted in international</a:t>
            </a:r>
          </a:p>
          <a:p>
            <a:pPr eaLnBrk="1" hangingPunct="1">
              <a:lnSpc>
                <a:spcPct val="80000"/>
              </a:lnSpc>
              <a:buNone/>
            </a:pPr>
            <a:r>
              <a:rPr lang="en-US" altLang="zh-CN" sz="2400" u="sng" dirty="0"/>
              <a:t>business activities include financial, political, regulatory</a:t>
            </a:r>
          </a:p>
          <a:p>
            <a:pPr eaLnBrk="1" hangingPunct="1">
              <a:lnSpc>
                <a:spcPct val="80000"/>
              </a:lnSpc>
              <a:buNone/>
            </a:pPr>
            <a:r>
              <a:rPr lang="en-US" altLang="zh-CN" sz="2400" u="sng" dirty="0"/>
              <a:t>and tax risks.</a:t>
            </a:r>
          </a:p>
          <a:p>
            <a:pPr eaLnBrk="1" hangingPunct="1">
              <a:lnSpc>
                <a:spcPct val="80000"/>
              </a:lnSpc>
              <a:buClr>
                <a:srgbClr val="996666"/>
              </a:buClr>
              <a:buNone/>
            </a:pPr>
            <a:r>
              <a:rPr lang="en-US" altLang="zh-CN" sz="2400" dirty="0"/>
              <a:t>7) How do we treat the international risk?</a:t>
            </a:r>
          </a:p>
          <a:p>
            <a:pPr eaLnBrk="1" hangingPunct="1">
              <a:lnSpc>
                <a:spcPct val="80000"/>
              </a:lnSpc>
              <a:buNone/>
            </a:pPr>
            <a:r>
              <a:rPr lang="en-US" altLang="zh-CN" sz="2400" u="sng" dirty="0"/>
              <a:t>It is necessary to identify and predicate international  risk.  </a:t>
            </a:r>
          </a:p>
          <a:p>
            <a:pPr eaLnBrk="1" hangingPunct="1">
              <a:lnSpc>
                <a:spcPct val="80000"/>
              </a:lnSpc>
              <a:buNone/>
            </a:pPr>
            <a:r>
              <a:rPr lang="en-US" altLang="zh-CN" sz="2400" u="sng" dirty="0"/>
              <a:t>Ideally international risks should be analyzed for underlying </a:t>
            </a:r>
          </a:p>
          <a:p>
            <a:pPr eaLnBrk="1" hangingPunct="1">
              <a:lnSpc>
                <a:spcPct val="80000"/>
              </a:lnSpc>
              <a:buNone/>
            </a:pPr>
            <a:r>
              <a:rPr lang="en-US" altLang="zh-CN" sz="2400" u="sng" dirty="0"/>
              <a:t>causal forces, and projections into the future should be </a:t>
            </a:r>
          </a:p>
          <a:p>
            <a:pPr eaLnBrk="1" hangingPunct="1">
              <a:lnSpc>
                <a:spcPct val="80000"/>
              </a:lnSpc>
              <a:buNone/>
            </a:pPr>
            <a:r>
              <a:rPr lang="en-US" altLang="zh-CN" sz="2400" u="sng" dirty="0"/>
              <a:t>formulated in terms of probabilities and quantified in terms of </a:t>
            </a:r>
          </a:p>
          <a:p>
            <a:pPr eaLnBrk="1" hangingPunct="1">
              <a:lnSpc>
                <a:spcPct val="80000"/>
              </a:lnSpc>
              <a:buNone/>
            </a:pPr>
            <a:r>
              <a:rPr lang="en-US" altLang="zh-CN" sz="2400" u="sng" dirty="0"/>
              <a:t>potential costs.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idx="4294967295"/>
          </p:nvPr>
        </p:nvSpPr>
        <p:spPr>
          <a:ln/>
        </p:spPr>
        <p:txBody>
          <a:bodyPr vert="horz" wrap="square" anchor="ctr" anchorCtr="0"/>
          <a:lstStyle/>
          <a:p>
            <a:pPr eaLnBrk="1" hangingPunct="1"/>
            <a:endParaRPr lang="zh-CN" altLang="zh-CN"/>
          </a:p>
        </p:txBody>
      </p:sp>
      <p:sp>
        <p:nvSpPr>
          <p:cNvPr id="19458" name="内容占位符 2"/>
          <p:cNvSpPr>
            <a:spLocks noGrp="1"/>
          </p:cNvSpPr>
          <p:nvPr>
            <p:ph idx="4294967295"/>
          </p:nvPr>
        </p:nvSpPr>
        <p:spPr>
          <a:xfrm>
            <a:off x="467544" y="1484784"/>
            <a:ext cx="7924800" cy="4419600"/>
          </a:xfrm>
          <a:ln/>
        </p:spPr>
        <p:txBody>
          <a:bodyPr vert="horz" wrap="square" anchor="t" anchorCtr="0"/>
          <a:lstStyle/>
          <a:p>
            <a:pPr eaLnBrk="1" hangingPunct="1">
              <a:lnSpc>
                <a:spcPct val="80000"/>
              </a:lnSpc>
              <a:buClr>
                <a:srgbClr val="996666"/>
              </a:buClr>
              <a:buNone/>
            </a:pPr>
            <a:r>
              <a:rPr lang="en-US" altLang="zh-CN" sz="2400" dirty="0">
                <a:solidFill>
                  <a:srgbClr val="000000"/>
                </a:solidFill>
              </a:rPr>
              <a:t>8) Why is international business law a creature of domestic law?</a:t>
            </a:r>
          </a:p>
          <a:p>
            <a:pPr algn="just" eaLnBrk="1" hangingPunct="1">
              <a:lnSpc>
                <a:spcPct val="80000"/>
              </a:lnSpc>
              <a:buNone/>
            </a:pPr>
            <a:r>
              <a:rPr lang="en-US" altLang="zh-CN" sz="2400" dirty="0"/>
              <a:t>     </a:t>
            </a:r>
            <a:r>
              <a:rPr lang="en-US" altLang="zh-CN" sz="2400" u="sng" dirty="0"/>
              <a:t>Because each international transaction raises the</a:t>
            </a:r>
          </a:p>
          <a:p>
            <a:pPr algn="just" eaLnBrk="1" hangingPunct="1">
              <a:lnSpc>
                <a:spcPct val="80000"/>
              </a:lnSpc>
              <a:buNone/>
            </a:pPr>
            <a:r>
              <a:rPr lang="en-US" altLang="zh-CN" sz="2400" dirty="0"/>
              <a:t>     </a:t>
            </a:r>
            <a:r>
              <a:rPr lang="en-US" altLang="zh-CN" sz="2400" u="sng" dirty="0"/>
              <a:t>possibility of the extraterritorial extension of the</a:t>
            </a:r>
          </a:p>
          <a:p>
            <a:pPr algn="just" eaLnBrk="1" hangingPunct="1">
              <a:lnSpc>
                <a:spcPct val="80000"/>
              </a:lnSpc>
              <a:buNone/>
            </a:pPr>
            <a:r>
              <a:rPr lang="en-US" altLang="zh-CN" sz="2400" dirty="0"/>
              <a:t>     </a:t>
            </a:r>
            <a:r>
              <a:rPr lang="en-US" altLang="zh-CN" sz="2400" u="sng" dirty="0"/>
              <a:t>domestic law of the home and host states, this may</a:t>
            </a:r>
          </a:p>
          <a:p>
            <a:pPr algn="just" eaLnBrk="1" hangingPunct="1">
              <a:lnSpc>
                <a:spcPct val="80000"/>
              </a:lnSpc>
              <a:buNone/>
            </a:pPr>
            <a:r>
              <a:rPr lang="en-US" altLang="zh-CN" sz="2400" dirty="0"/>
              <a:t>     </a:t>
            </a:r>
            <a:r>
              <a:rPr lang="en-US" altLang="zh-CN" sz="2400" u="sng" dirty="0"/>
              <a:t>result in potential conflicts.  International business</a:t>
            </a:r>
          </a:p>
          <a:p>
            <a:pPr algn="just" eaLnBrk="1" hangingPunct="1">
              <a:lnSpc>
                <a:spcPct val="80000"/>
              </a:lnSpc>
              <a:buNone/>
            </a:pPr>
            <a:r>
              <a:rPr lang="en-US" altLang="zh-CN" sz="2400" dirty="0"/>
              <a:t>     </a:t>
            </a:r>
            <a:r>
              <a:rPr lang="en-US" altLang="zh-CN" sz="2400" u="sng" dirty="0"/>
              <a:t>activity may also require consulting the trade rules of </a:t>
            </a:r>
          </a:p>
          <a:p>
            <a:pPr algn="just" eaLnBrk="1" hangingPunct="1">
              <a:lnSpc>
                <a:spcPct val="80000"/>
              </a:lnSpc>
              <a:buNone/>
            </a:pPr>
            <a:r>
              <a:rPr lang="en-US" altLang="zh-CN" sz="2400" dirty="0"/>
              <a:t>     </a:t>
            </a:r>
            <a:r>
              <a:rPr lang="en-US" altLang="zh-CN" sz="2400" u="sng" dirty="0"/>
              <a:t>regional group like the European Common Market.</a:t>
            </a:r>
          </a:p>
          <a:p>
            <a:pPr algn="just" eaLnBrk="1" hangingPunct="1">
              <a:lnSpc>
                <a:spcPct val="80000"/>
              </a:lnSpc>
              <a:buNone/>
            </a:pPr>
            <a:r>
              <a:rPr lang="en-US" altLang="zh-CN" sz="2400" dirty="0"/>
              <a:t>     </a:t>
            </a:r>
            <a:r>
              <a:rPr lang="en-US" altLang="zh-CN" sz="2400" u="sng" dirty="0"/>
              <a:t>Finally, there are multilateral and bilateral treaties</a:t>
            </a:r>
          </a:p>
          <a:p>
            <a:pPr algn="just" eaLnBrk="1" hangingPunct="1">
              <a:lnSpc>
                <a:spcPct val="80000"/>
              </a:lnSpc>
              <a:buNone/>
            </a:pPr>
            <a:r>
              <a:rPr lang="en-US" altLang="zh-CN" sz="2400" dirty="0"/>
              <a:t>     </a:t>
            </a:r>
            <a:r>
              <a:rPr lang="en-US" altLang="zh-CN" sz="2400" u="sng" dirty="0"/>
              <a:t>between the home and host states that might impinge </a:t>
            </a:r>
          </a:p>
          <a:p>
            <a:pPr algn="just" eaLnBrk="1" hangingPunct="1">
              <a:lnSpc>
                <a:spcPct val="80000"/>
              </a:lnSpc>
              <a:buNone/>
            </a:pPr>
            <a:r>
              <a:rPr lang="en-US" altLang="zh-CN" sz="2400" dirty="0"/>
              <a:t>     </a:t>
            </a:r>
            <a:r>
              <a:rPr lang="en-US" altLang="zh-CN" sz="2400" u="sng" dirty="0"/>
              <a:t>on international businesses.</a:t>
            </a:r>
            <a:endParaRPr lang="zh-CN" altLang="en-US" sz="2400" u="sng"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p:cNvSpPr>
          <p:nvPr>
            <p:ph type="title" idx="4294967295"/>
          </p:nvPr>
        </p:nvSpPr>
        <p:spPr>
          <a:ln/>
        </p:spPr>
        <p:txBody>
          <a:bodyPr vert="horz" wrap="square" anchor="ctr" anchorCtr="0"/>
          <a:lstStyle/>
          <a:p>
            <a:pPr eaLnBrk="1" hangingPunct="1"/>
            <a:endParaRPr lang="zh-CN" altLang="zh-CN"/>
          </a:p>
        </p:txBody>
      </p:sp>
      <p:sp>
        <p:nvSpPr>
          <p:cNvPr id="20482" name="内容占位符 2"/>
          <p:cNvSpPr>
            <a:spLocks noGrp="1"/>
          </p:cNvSpPr>
          <p:nvPr>
            <p:ph idx="4294967295"/>
          </p:nvPr>
        </p:nvSpPr>
        <p:spPr>
          <a:xfrm>
            <a:off x="395536" y="1268760"/>
            <a:ext cx="7924800" cy="5141913"/>
          </a:xfrm>
          <a:ln/>
        </p:spPr>
        <p:txBody>
          <a:bodyPr vert="horz" wrap="square" anchor="t" anchorCtr="0"/>
          <a:lstStyle/>
          <a:p>
            <a:pPr eaLnBrk="1" hangingPunct="1">
              <a:lnSpc>
                <a:spcPct val="80000"/>
              </a:lnSpc>
              <a:buClr>
                <a:srgbClr val="996666"/>
              </a:buClr>
              <a:buNone/>
            </a:pPr>
            <a:r>
              <a:rPr lang="en-US" altLang="zh-CN" sz="2400" dirty="0">
                <a:solidFill>
                  <a:srgbClr val="000000"/>
                </a:solidFill>
              </a:rPr>
              <a:t>9) Please say something about the management functions in international business.</a:t>
            </a:r>
          </a:p>
          <a:p>
            <a:pPr eaLnBrk="1" hangingPunct="1">
              <a:lnSpc>
                <a:spcPct val="80000"/>
              </a:lnSpc>
              <a:buClr>
                <a:srgbClr val="996666"/>
              </a:buClr>
              <a:buNone/>
            </a:pPr>
            <a:r>
              <a:rPr lang="en-US" altLang="zh-CN" sz="2400" dirty="0"/>
              <a:t>    (Omitted)</a:t>
            </a:r>
            <a:endParaRPr lang="en-US" altLang="zh-CN" sz="2400" dirty="0">
              <a:solidFill>
                <a:srgbClr val="000000"/>
              </a:solidFill>
            </a:endParaRPr>
          </a:p>
          <a:p>
            <a:pPr eaLnBrk="1" hangingPunct="1">
              <a:lnSpc>
                <a:spcPct val="80000"/>
              </a:lnSpc>
              <a:buClr>
                <a:srgbClr val="996666"/>
              </a:buClr>
              <a:buNone/>
            </a:pPr>
            <a:r>
              <a:rPr lang="en-US" altLang="zh-CN" sz="2400" dirty="0">
                <a:solidFill>
                  <a:srgbClr val="000000"/>
                </a:solidFill>
              </a:rPr>
              <a:t>10) What laws and regulations on international business does China have?</a:t>
            </a:r>
          </a:p>
          <a:p>
            <a:pPr eaLnBrk="1" hangingPunct="1">
              <a:buClr>
                <a:srgbClr val="996666"/>
              </a:buClr>
              <a:buNone/>
            </a:pPr>
            <a:r>
              <a:rPr lang="en-US" altLang="zh-CN" sz="2400" dirty="0">
                <a:solidFill>
                  <a:srgbClr val="000000"/>
                </a:solidFill>
              </a:rPr>
              <a:t>    (Omitted)</a:t>
            </a:r>
          </a:p>
          <a:p>
            <a:pPr eaLnBrk="1" hangingPunct="1">
              <a:lnSpc>
                <a:spcPct val="80000"/>
              </a:lnSpc>
              <a:buClr>
                <a:srgbClr val="996666"/>
              </a:buClr>
              <a:buNone/>
            </a:pPr>
            <a:r>
              <a:rPr lang="en-US" altLang="zh-CN" sz="2400" dirty="0">
                <a:solidFill>
                  <a:srgbClr val="000000"/>
                </a:solidFill>
              </a:rPr>
              <a:t>11) What does the word “credit” mean? What’s the commercial credit?</a:t>
            </a:r>
          </a:p>
          <a:p>
            <a:pPr eaLnBrk="1" hangingPunct="1">
              <a:lnSpc>
                <a:spcPct val="80000"/>
              </a:lnSpc>
              <a:buNone/>
            </a:pPr>
            <a:r>
              <a:rPr lang="en-US" altLang="zh-CN" sz="2400" dirty="0"/>
              <a:t>    </a:t>
            </a:r>
            <a:r>
              <a:rPr lang="en-US" altLang="zh-CN" sz="2400" u="sng" dirty="0"/>
              <a:t>The word “credit” means who takes the responsibility</a:t>
            </a:r>
          </a:p>
          <a:p>
            <a:pPr eaLnBrk="1" hangingPunct="1">
              <a:lnSpc>
                <a:spcPct val="80000"/>
              </a:lnSpc>
              <a:buNone/>
            </a:pPr>
            <a:r>
              <a:rPr lang="en-US" altLang="zh-CN" sz="2400" dirty="0"/>
              <a:t>    </a:t>
            </a:r>
            <a:r>
              <a:rPr lang="en-US" altLang="zh-CN" sz="2400" u="sng" dirty="0"/>
              <a:t>of paying money and surrendering the shipping</a:t>
            </a:r>
          </a:p>
          <a:p>
            <a:pPr eaLnBrk="1" hangingPunct="1">
              <a:lnSpc>
                <a:spcPct val="80000"/>
              </a:lnSpc>
              <a:buNone/>
            </a:pPr>
            <a:r>
              <a:rPr lang="en-US" altLang="zh-CN" sz="2400" dirty="0"/>
              <a:t>    </a:t>
            </a:r>
            <a:r>
              <a:rPr lang="en-US" altLang="zh-CN" sz="2400" u="sng" dirty="0"/>
              <a:t>documents which represent the title to the goods in</a:t>
            </a:r>
          </a:p>
          <a:p>
            <a:pPr eaLnBrk="1" hangingPunct="1">
              <a:lnSpc>
                <a:spcPct val="80000"/>
              </a:lnSpc>
              <a:buNone/>
            </a:pPr>
            <a:r>
              <a:rPr lang="en-US" altLang="zh-CN" sz="2400" dirty="0"/>
              <a:t>    </a:t>
            </a:r>
            <a:r>
              <a:rPr lang="en-US" altLang="zh-CN" sz="2400" u="sng" dirty="0"/>
              <a:t>handing over the transacted goods and paying the</a:t>
            </a:r>
          </a:p>
          <a:p>
            <a:pPr eaLnBrk="1" hangingPunct="1">
              <a:lnSpc>
                <a:spcPct val="80000"/>
              </a:lnSpc>
              <a:buNone/>
            </a:pPr>
            <a:r>
              <a:rPr lang="en-US" altLang="zh-CN" sz="2400" dirty="0"/>
              <a:t>    </a:t>
            </a:r>
            <a:r>
              <a:rPr lang="en-US" altLang="zh-CN" sz="2400" u="sng" dirty="0"/>
              <a:t>above said money.  Remittance and collection </a:t>
            </a:r>
          </a:p>
          <a:p>
            <a:pPr eaLnBrk="1" hangingPunct="1">
              <a:lnSpc>
                <a:spcPct val="80000"/>
              </a:lnSpc>
              <a:buNone/>
            </a:pPr>
            <a:r>
              <a:rPr lang="en-US" altLang="zh-CN" sz="2400" dirty="0"/>
              <a:t>    </a:t>
            </a:r>
            <a:r>
              <a:rPr lang="en-US" altLang="zh-CN" sz="2400" u="sng" dirty="0"/>
              <a:t>belongs to commercials credit.</a:t>
            </a:r>
            <a:endParaRPr lang="zh-CN" altLang="en-US" sz="2400" u="sng" dirty="0"/>
          </a:p>
          <a:p>
            <a:pPr eaLnBrk="1" hangingPunct="1">
              <a:lnSpc>
                <a:spcPct val="80000"/>
              </a:lnSpc>
              <a:buClr>
                <a:srgbClr val="996666"/>
              </a:buClr>
              <a:buNone/>
            </a:pPr>
            <a:endParaRPr lang="en-US" altLang="zh-CN" sz="2400" dirty="0">
              <a:solidFill>
                <a:srgbClr val="000000"/>
              </a:solidFill>
            </a:endParaRPr>
          </a:p>
          <a:p>
            <a:pPr eaLnBrk="1" hangingPunct="1">
              <a:buClr>
                <a:srgbClr val="996666"/>
              </a:buClr>
              <a:buNone/>
            </a:pPr>
            <a:endParaRPr lang="zh-CN" altLang="en-US" dirty="0">
              <a:solidFill>
                <a:srgbClr val="000000"/>
              </a:solidFill>
            </a:endParaRPr>
          </a:p>
          <a:p>
            <a:pPr eaLnBrk="1" hangingPunct="1">
              <a:lnSpc>
                <a:spcPct val="80000"/>
              </a:lnSpc>
              <a:buClr>
                <a:srgbClr val="996666"/>
              </a:buClr>
              <a:buNone/>
            </a:pPr>
            <a:endParaRPr lang="en-US" altLang="zh-CN" sz="2400" dirty="0">
              <a:solidFill>
                <a:srgbClr val="00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2"/>
          <p:cNvSpPr>
            <a:spLocks noGrp="1"/>
          </p:cNvSpPr>
          <p:nvPr>
            <p:ph type="title" idx="4294967295"/>
          </p:nvPr>
        </p:nvSpPr>
        <p:spPr>
          <a:xfrm>
            <a:off x="195263" y="228600"/>
            <a:ext cx="8481193" cy="914400"/>
          </a:xfrm>
          <a:ln/>
        </p:spPr>
        <p:txBody>
          <a:bodyPr vert="horz" wrap="square" anchor="ctr" anchorCtr="0"/>
          <a:lstStyle/>
          <a:p>
            <a:pPr eaLnBrk="1" hangingPunct="1"/>
            <a:r>
              <a:rPr lang="en-US" altLang="zh-CN" sz="3000" b="1" dirty="0"/>
              <a:t>Chapter 1  A Brief Introduction to International Business</a:t>
            </a:r>
            <a:r>
              <a:rPr lang="zh-CN" altLang="en-US" sz="3000" b="1" dirty="0"/>
              <a:t>　国际商务简介　</a:t>
            </a:r>
          </a:p>
        </p:txBody>
      </p:sp>
      <p:sp>
        <p:nvSpPr>
          <p:cNvPr id="4098" name="Rectangle 3"/>
          <p:cNvSpPr>
            <a:spLocks noGrp="1"/>
          </p:cNvSpPr>
          <p:nvPr>
            <p:ph type="body" idx="4294967295"/>
          </p:nvPr>
        </p:nvSpPr>
        <p:spPr>
          <a:xfrm>
            <a:off x="395536" y="1341438"/>
            <a:ext cx="7915027" cy="4319810"/>
          </a:xfrm>
          <a:ln/>
        </p:spPr>
        <p:txBody>
          <a:bodyPr vert="horz" wrap="square" anchor="t" anchorCtr="0"/>
          <a:lstStyle/>
          <a:p>
            <a:pPr eaLnBrk="1" hangingPunct="1">
              <a:buNone/>
            </a:pPr>
            <a:r>
              <a:rPr lang="en-US" altLang="zh-CN" sz="2800" dirty="0"/>
              <a:t>Ⅰ. Explanatory Notes on Technical Terms</a:t>
            </a:r>
          </a:p>
          <a:p>
            <a:pPr eaLnBrk="1" hangingPunct="1">
              <a:buNone/>
            </a:pPr>
            <a:r>
              <a:rPr lang="en-US" altLang="zh-CN" sz="2400" dirty="0"/>
              <a:t>1. economic surplus — </a:t>
            </a:r>
            <a:r>
              <a:rPr lang="zh-CN" altLang="en-US" sz="2400" dirty="0"/>
              <a:t>经济盈余</a:t>
            </a:r>
          </a:p>
          <a:p>
            <a:pPr eaLnBrk="1" hangingPunct="1">
              <a:buNone/>
            </a:pPr>
            <a:r>
              <a:rPr lang="en-US" altLang="zh-CN" sz="2400" dirty="0"/>
              <a:t>2. portfolio  — </a:t>
            </a:r>
            <a:r>
              <a:rPr lang="zh-CN" altLang="en-US" sz="2400" dirty="0"/>
              <a:t>有价证券（清单）</a:t>
            </a:r>
          </a:p>
          <a:p>
            <a:pPr eaLnBrk="1" hangingPunct="1">
              <a:buNone/>
            </a:pPr>
            <a:r>
              <a:rPr lang="en-US" altLang="zh-CN" sz="2400" dirty="0"/>
              <a:t>3. a parent company — </a:t>
            </a:r>
            <a:r>
              <a:rPr lang="zh-CN" altLang="en-US" sz="2400" dirty="0"/>
              <a:t>母公司 </a:t>
            </a:r>
            <a:r>
              <a:rPr lang="en-US" altLang="zh-CN" sz="2400" dirty="0"/>
              <a:t>(</a:t>
            </a:r>
            <a:r>
              <a:rPr lang="zh-CN" altLang="en-US" sz="2400" dirty="0"/>
              <a:t>又称控股公司，总公司，</a:t>
            </a:r>
            <a:endParaRPr lang="en-US" altLang="zh-CN" sz="2400" dirty="0"/>
          </a:p>
          <a:p>
            <a:pPr eaLnBrk="1" hangingPunct="1">
              <a:buNone/>
            </a:pPr>
            <a:r>
              <a:rPr lang="zh-CN" altLang="en-US" sz="2400" dirty="0"/>
              <a:t>即通过参入制来控制其他公司活动的大公司，受母公司控</a:t>
            </a:r>
            <a:endParaRPr lang="en-US" altLang="zh-CN" sz="2400" dirty="0"/>
          </a:p>
          <a:p>
            <a:pPr eaLnBrk="1" hangingPunct="1">
              <a:buNone/>
            </a:pPr>
            <a:r>
              <a:rPr lang="zh-CN" altLang="en-US" sz="2400" dirty="0"/>
              <a:t>制的公司大致分为</a:t>
            </a:r>
            <a:r>
              <a:rPr lang="en-US" altLang="zh-CN" sz="2400" dirty="0"/>
              <a:t>branch. Subsidiary)  </a:t>
            </a:r>
          </a:p>
          <a:p>
            <a:pPr eaLnBrk="1" hangingPunct="1">
              <a:buNone/>
            </a:pPr>
            <a:r>
              <a:rPr lang="en-US" altLang="zh-CN" sz="2400" dirty="0"/>
              <a:t>4. turnkey project — </a:t>
            </a:r>
            <a:r>
              <a:rPr lang="zh-CN" altLang="en-US" sz="2400" dirty="0"/>
              <a:t>由承包商一手承包办理的工程</a:t>
            </a:r>
          </a:p>
          <a:p>
            <a:pPr eaLnBrk="1" hangingPunct="1">
              <a:buNone/>
            </a:pPr>
            <a:r>
              <a:rPr lang="en-US" altLang="zh-CN" sz="2400" dirty="0"/>
              <a:t>5. expropriation  — </a:t>
            </a:r>
            <a:r>
              <a:rPr lang="zh-CN" altLang="en-US" sz="2400" dirty="0"/>
              <a:t>征收（私人财产）或剥夺（某人之地产等）</a:t>
            </a:r>
          </a:p>
          <a:p>
            <a:pPr eaLnBrk="1" hangingPunct="1">
              <a:lnSpc>
                <a:spcPct val="80000"/>
              </a:lnSpc>
            </a:pPr>
            <a:endParaRPr lang="en-US" altLang="zh-CN" sz="2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Grp="1"/>
          </p:cNvSpPr>
          <p:nvPr>
            <p:ph type="title" idx="4294967295"/>
          </p:nvPr>
        </p:nvSpPr>
        <p:spPr>
          <a:ln/>
        </p:spPr>
        <p:txBody>
          <a:bodyPr vert="horz" wrap="square" anchor="ctr" anchorCtr="0"/>
          <a:lstStyle/>
          <a:p>
            <a:pPr eaLnBrk="1" hangingPunct="1"/>
            <a:endParaRPr lang="zh-CN" altLang="zh-CN"/>
          </a:p>
        </p:txBody>
      </p:sp>
      <p:sp>
        <p:nvSpPr>
          <p:cNvPr id="21506" name="内容占位符 2"/>
          <p:cNvSpPr>
            <a:spLocks noGrp="1"/>
          </p:cNvSpPr>
          <p:nvPr>
            <p:ph idx="4294967295"/>
          </p:nvPr>
        </p:nvSpPr>
        <p:spPr>
          <a:xfrm>
            <a:off x="323528" y="1356840"/>
            <a:ext cx="8642350" cy="5516562"/>
          </a:xfrm>
          <a:ln/>
        </p:spPr>
        <p:txBody>
          <a:bodyPr vert="horz" wrap="square" anchor="t" anchorCtr="0"/>
          <a:lstStyle/>
          <a:p>
            <a:pPr eaLnBrk="1" hangingPunct="1">
              <a:lnSpc>
                <a:spcPct val="90000"/>
              </a:lnSpc>
              <a:buClr>
                <a:srgbClr val="996666"/>
              </a:buClr>
              <a:buNone/>
            </a:pPr>
            <a:r>
              <a:rPr lang="en-US" altLang="zh-CN" sz="2400" dirty="0">
                <a:solidFill>
                  <a:srgbClr val="000000"/>
                </a:solidFill>
              </a:rPr>
              <a:t>12) What ways of remittance can the buyer adopt when he sends the money to the seller?</a:t>
            </a:r>
            <a:r>
              <a:rPr lang="en-US" altLang="zh-CN" sz="2400" dirty="0"/>
              <a:t> </a:t>
            </a:r>
          </a:p>
          <a:p>
            <a:pPr eaLnBrk="1" hangingPunct="1">
              <a:lnSpc>
                <a:spcPct val="80000"/>
              </a:lnSpc>
              <a:buNone/>
            </a:pPr>
            <a:r>
              <a:rPr lang="en-US" altLang="zh-CN" sz="2400" dirty="0"/>
              <a:t>    </a:t>
            </a:r>
            <a:r>
              <a:rPr lang="en-US" altLang="zh-CN" sz="2400" u="sng" dirty="0"/>
              <a:t>The buyer can adopt three different ways of </a:t>
            </a:r>
          </a:p>
          <a:p>
            <a:pPr eaLnBrk="1" hangingPunct="1">
              <a:lnSpc>
                <a:spcPct val="80000"/>
              </a:lnSpc>
              <a:buNone/>
            </a:pPr>
            <a:r>
              <a:rPr lang="en-US" altLang="zh-CN" sz="2400" dirty="0"/>
              <a:t>    </a:t>
            </a:r>
            <a:r>
              <a:rPr lang="en-US" altLang="zh-CN" sz="2400" u="sng" dirty="0"/>
              <a:t>remittance: Mail Transfer (M/T), Telegraphic Transfer</a:t>
            </a:r>
          </a:p>
          <a:p>
            <a:pPr eaLnBrk="1" hangingPunct="1">
              <a:lnSpc>
                <a:spcPct val="80000"/>
              </a:lnSpc>
              <a:buNone/>
            </a:pPr>
            <a:r>
              <a:rPr lang="en-US" altLang="zh-CN" sz="2400" dirty="0"/>
              <a:t>    </a:t>
            </a:r>
            <a:r>
              <a:rPr lang="en-US" altLang="zh-CN" sz="2400" u="sng" dirty="0"/>
              <a:t>(T/T) and Demand Draft (D/D).</a:t>
            </a:r>
          </a:p>
          <a:p>
            <a:pPr eaLnBrk="1" hangingPunct="1">
              <a:lnSpc>
                <a:spcPct val="90000"/>
              </a:lnSpc>
              <a:buClr>
                <a:srgbClr val="996666"/>
              </a:buClr>
              <a:buNone/>
            </a:pPr>
            <a:r>
              <a:rPr lang="en-US" altLang="zh-CN" sz="2400" dirty="0">
                <a:solidFill>
                  <a:srgbClr val="000000"/>
                </a:solidFill>
              </a:rPr>
              <a:t>13) What is collection?</a:t>
            </a:r>
          </a:p>
          <a:p>
            <a:pPr algn="just" eaLnBrk="1" hangingPunct="1">
              <a:lnSpc>
                <a:spcPct val="80000"/>
              </a:lnSpc>
              <a:buNone/>
            </a:pPr>
            <a:r>
              <a:rPr lang="en-US" altLang="zh-CN" sz="2400" dirty="0"/>
              <a:t>     </a:t>
            </a:r>
            <a:r>
              <a:rPr lang="en-US" altLang="zh-CN" sz="2400" u="sng" dirty="0"/>
              <a:t>Collection is the second mode of payment in</a:t>
            </a:r>
          </a:p>
          <a:p>
            <a:pPr algn="just" eaLnBrk="1" hangingPunct="1">
              <a:lnSpc>
                <a:spcPct val="80000"/>
              </a:lnSpc>
              <a:buNone/>
            </a:pPr>
            <a:r>
              <a:rPr lang="en-US" altLang="zh-CN" sz="2400" dirty="0"/>
              <a:t>     </a:t>
            </a:r>
            <a:r>
              <a:rPr lang="en-US" altLang="zh-CN" sz="2400" u="sng" dirty="0"/>
              <a:t>international trade.  The seller issues a draft, to which</a:t>
            </a:r>
          </a:p>
          <a:p>
            <a:pPr algn="just" eaLnBrk="1" hangingPunct="1">
              <a:lnSpc>
                <a:spcPct val="80000"/>
              </a:lnSpc>
              <a:buNone/>
            </a:pPr>
            <a:r>
              <a:rPr lang="en-US" altLang="zh-CN" sz="2400" dirty="0"/>
              <a:t>     </a:t>
            </a:r>
            <a:r>
              <a:rPr lang="en-US" altLang="zh-CN" sz="2400" u="sng" dirty="0"/>
              <a:t>the shipping documents are attached, forward the</a:t>
            </a:r>
          </a:p>
          <a:p>
            <a:pPr algn="just" eaLnBrk="1" hangingPunct="1">
              <a:lnSpc>
                <a:spcPct val="80000"/>
              </a:lnSpc>
              <a:buNone/>
            </a:pPr>
            <a:r>
              <a:rPr lang="en-US" altLang="zh-CN" sz="2400" dirty="0"/>
              <a:t>     </a:t>
            </a:r>
            <a:r>
              <a:rPr lang="en-US" altLang="zh-CN" sz="2400" u="sng" dirty="0"/>
              <a:t>draft to a bank in his place (i.e., the remitting bank), </a:t>
            </a:r>
          </a:p>
          <a:p>
            <a:pPr algn="just" eaLnBrk="1" hangingPunct="1">
              <a:lnSpc>
                <a:spcPct val="80000"/>
              </a:lnSpc>
              <a:buNone/>
            </a:pPr>
            <a:r>
              <a:rPr lang="en-US" altLang="zh-CN" sz="2400" dirty="0"/>
              <a:t>     </a:t>
            </a:r>
            <a:r>
              <a:rPr lang="en-US" altLang="zh-CN" sz="2400" u="sng" dirty="0"/>
              <a:t>makes an application for collection and trust the </a:t>
            </a:r>
          </a:p>
          <a:p>
            <a:pPr algn="just" eaLnBrk="1" hangingPunct="1">
              <a:lnSpc>
                <a:spcPct val="80000"/>
              </a:lnSpc>
              <a:buNone/>
            </a:pPr>
            <a:r>
              <a:rPr lang="en-US" altLang="zh-CN" sz="2400" dirty="0"/>
              <a:t>     </a:t>
            </a:r>
            <a:r>
              <a:rPr lang="en-US" altLang="zh-CN" sz="2400" u="sng" dirty="0"/>
              <a:t>remitting bank to collect the purchase price from the buyer</a:t>
            </a:r>
          </a:p>
          <a:p>
            <a:pPr algn="just" eaLnBrk="1" hangingPunct="1">
              <a:lnSpc>
                <a:spcPct val="80000"/>
              </a:lnSpc>
              <a:buNone/>
            </a:pPr>
            <a:r>
              <a:rPr lang="en-US" altLang="zh-CN" sz="2400" dirty="0"/>
              <a:t>     </a:t>
            </a:r>
            <a:r>
              <a:rPr lang="en-US" altLang="zh-CN" sz="2400" u="sng" dirty="0"/>
              <a:t>through its correspondent bank abroad (i.e., the collecting</a:t>
            </a:r>
          </a:p>
          <a:p>
            <a:pPr algn="just" eaLnBrk="1" hangingPunct="1">
              <a:lnSpc>
                <a:spcPct val="80000"/>
              </a:lnSpc>
              <a:buNone/>
            </a:pPr>
            <a:r>
              <a:rPr lang="en-US" altLang="zh-CN" sz="2400" dirty="0"/>
              <a:t>     </a:t>
            </a:r>
            <a:r>
              <a:rPr lang="en-US" altLang="zh-CN" sz="2400" u="sng" dirty="0"/>
              <a:t>bank).</a:t>
            </a:r>
          </a:p>
          <a:p>
            <a:pPr eaLnBrk="1" hangingPunct="1"/>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idx="4294967295"/>
          </p:nvPr>
        </p:nvSpPr>
        <p:spPr>
          <a:ln/>
        </p:spPr>
        <p:txBody>
          <a:bodyPr vert="horz" wrap="square" anchor="ctr" anchorCtr="0"/>
          <a:lstStyle/>
          <a:p>
            <a:pPr eaLnBrk="1" hangingPunct="1"/>
            <a:endParaRPr lang="zh-CN" altLang="zh-CN"/>
          </a:p>
        </p:txBody>
      </p:sp>
      <p:sp>
        <p:nvSpPr>
          <p:cNvPr id="22530" name="内容占位符 2"/>
          <p:cNvSpPr>
            <a:spLocks noGrp="1"/>
          </p:cNvSpPr>
          <p:nvPr>
            <p:ph idx="4294967295"/>
          </p:nvPr>
        </p:nvSpPr>
        <p:spPr>
          <a:xfrm>
            <a:off x="395536" y="1340768"/>
            <a:ext cx="7924800" cy="4419600"/>
          </a:xfrm>
          <a:ln/>
        </p:spPr>
        <p:txBody>
          <a:bodyPr vert="horz" wrap="square" anchor="t" anchorCtr="0"/>
          <a:lstStyle/>
          <a:p>
            <a:pPr eaLnBrk="1" hangingPunct="1">
              <a:lnSpc>
                <a:spcPct val="90000"/>
              </a:lnSpc>
              <a:buClr>
                <a:srgbClr val="996666"/>
              </a:buClr>
              <a:buNone/>
            </a:pPr>
            <a:r>
              <a:rPr lang="en-US" altLang="zh-CN" sz="2400" dirty="0">
                <a:solidFill>
                  <a:srgbClr val="000000"/>
                </a:solidFill>
              </a:rPr>
              <a:t>14) What does D/P mean in international business?</a:t>
            </a:r>
          </a:p>
          <a:p>
            <a:pPr algn="just" eaLnBrk="1" hangingPunct="1">
              <a:lnSpc>
                <a:spcPct val="80000"/>
              </a:lnSpc>
              <a:buNone/>
            </a:pPr>
            <a:r>
              <a:rPr lang="en-US" altLang="zh-CN" sz="2400" dirty="0"/>
              <a:t>    </a:t>
            </a:r>
            <a:r>
              <a:rPr lang="en-US" altLang="zh-CN" sz="2400" u="sng" dirty="0"/>
              <a:t>D/P is short for “Documents against Payment” and a payment method under which the exporter is to ship the goods ordered and deliver the relative shipping documents to the buyer abroad through the remitting bank and the collecting bank with instructions not to release the documents to the buyer until the payment for the good is made.</a:t>
            </a:r>
          </a:p>
          <a:p>
            <a:pPr eaLnBrk="1" hangingPunct="1">
              <a:lnSpc>
                <a:spcPct val="90000"/>
              </a:lnSpc>
              <a:buClr>
                <a:srgbClr val="996666"/>
              </a:buClr>
              <a:buNone/>
            </a:pPr>
            <a:r>
              <a:rPr lang="en-US" altLang="zh-CN" sz="2400" dirty="0">
                <a:solidFill>
                  <a:srgbClr val="000000"/>
                </a:solidFill>
              </a:rPr>
              <a:t>15) What does “Packing List” mean?</a:t>
            </a:r>
          </a:p>
          <a:p>
            <a:pPr algn="just" eaLnBrk="1" hangingPunct="1">
              <a:lnSpc>
                <a:spcPct val="80000"/>
              </a:lnSpc>
              <a:buNone/>
            </a:pPr>
            <a:r>
              <a:rPr lang="en-US" altLang="zh-CN" sz="2400" dirty="0"/>
              <a:t>    </a:t>
            </a:r>
            <a:r>
              <a:rPr lang="en-US" altLang="zh-CN" sz="2400" u="sng" dirty="0"/>
              <a:t>Packing List is made out by a seller when a sale is effected in foreign trade.  It is a document that indicates the name of the goods, the net weight, the gross weight and the complete inner packing specifications and contents of each package.</a:t>
            </a:r>
            <a:endParaRPr lang="zh-CN" altLang="en-US" sz="2400" u="sng" dirty="0"/>
          </a:p>
          <a:p>
            <a:pPr eaLnBrk="1" hangingPunct="1">
              <a:lnSpc>
                <a:spcPct val="90000"/>
              </a:lnSpc>
              <a:buClr>
                <a:srgbClr val="996666"/>
              </a:buClr>
              <a:buNone/>
            </a:pPr>
            <a:endParaRPr lang="en-US" altLang="zh-CN" sz="2400" dirty="0">
              <a:solidFill>
                <a:srgbClr val="000000"/>
              </a:solidFill>
            </a:endParaRPr>
          </a:p>
          <a:p>
            <a:pPr eaLnBrk="1" hangingPunct="1"/>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idx="4294967295"/>
          </p:nvPr>
        </p:nvSpPr>
        <p:spPr>
          <a:ln/>
        </p:spPr>
        <p:txBody>
          <a:bodyPr vert="horz" wrap="square" anchor="ctr" anchorCtr="0"/>
          <a:lstStyle/>
          <a:p>
            <a:pPr eaLnBrk="1" hangingPunct="1"/>
            <a:endParaRPr lang="zh-CN" altLang="zh-CN"/>
          </a:p>
        </p:txBody>
      </p:sp>
      <p:sp>
        <p:nvSpPr>
          <p:cNvPr id="23554" name="内容占位符 2"/>
          <p:cNvSpPr>
            <a:spLocks noGrp="1"/>
          </p:cNvSpPr>
          <p:nvPr>
            <p:ph idx="4294967295"/>
          </p:nvPr>
        </p:nvSpPr>
        <p:spPr>
          <a:xfrm>
            <a:off x="467544" y="1412776"/>
            <a:ext cx="7924800" cy="4419600"/>
          </a:xfrm>
          <a:ln/>
        </p:spPr>
        <p:txBody>
          <a:bodyPr vert="horz" wrap="square" anchor="t" anchorCtr="0"/>
          <a:lstStyle/>
          <a:p>
            <a:pPr eaLnBrk="1" hangingPunct="1">
              <a:lnSpc>
                <a:spcPct val="90000"/>
              </a:lnSpc>
              <a:buClr>
                <a:srgbClr val="996666"/>
              </a:buClr>
              <a:buNone/>
            </a:pPr>
            <a:r>
              <a:rPr lang="en-US" altLang="zh-CN" sz="2400" dirty="0">
                <a:solidFill>
                  <a:srgbClr val="000000"/>
                </a:solidFill>
              </a:rPr>
              <a:t>16) What is the World Trade Organization (WTO)?</a:t>
            </a:r>
          </a:p>
          <a:p>
            <a:pPr algn="just" eaLnBrk="1" hangingPunct="1">
              <a:lnSpc>
                <a:spcPct val="80000"/>
              </a:lnSpc>
              <a:buNone/>
            </a:pPr>
            <a:r>
              <a:rPr lang="en-US" altLang="zh-CN" sz="2400" dirty="0"/>
              <a:t>    </a:t>
            </a:r>
            <a:r>
              <a:rPr lang="en-US" altLang="zh-CN" sz="2400" u="sng" dirty="0"/>
              <a:t>The World Trade Organization (WTO) was established on 1 January 1995.  It is the legal and institutional foundation of the multilateral trading system.  It provides the principal contractual obligations determining how governments frame and implement domestic trade legislation and regulations.  And it is the platform on which trade relations among countries evolve through collective debate, negotiation and adjudication.</a:t>
            </a:r>
          </a:p>
          <a:p>
            <a:pPr eaLnBrk="1" hangingPunct="1">
              <a:lnSpc>
                <a:spcPct val="90000"/>
              </a:lnSpc>
              <a:buClr>
                <a:srgbClr val="996666"/>
              </a:buClr>
              <a:buNone/>
            </a:pPr>
            <a:r>
              <a:rPr lang="en-US" altLang="zh-CN" sz="2400" dirty="0">
                <a:solidFill>
                  <a:srgbClr val="000000"/>
                </a:solidFill>
              </a:rPr>
              <a:t>17) Where are the headquarters of the WTO?</a:t>
            </a:r>
          </a:p>
          <a:p>
            <a:pPr eaLnBrk="1" hangingPunct="1">
              <a:lnSpc>
                <a:spcPct val="80000"/>
              </a:lnSpc>
              <a:buNone/>
            </a:pPr>
            <a:r>
              <a:rPr lang="en-US" altLang="zh-CN" sz="2400" dirty="0"/>
              <a:t>    </a:t>
            </a:r>
            <a:r>
              <a:rPr lang="en-US" altLang="zh-CN" sz="2400" u="sng" dirty="0"/>
              <a:t>The WTO is based in Geneva, Switzerland.</a:t>
            </a:r>
          </a:p>
          <a:p>
            <a:pPr eaLnBrk="1" hangingPunct="1"/>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idx="4294967295"/>
          </p:nvPr>
        </p:nvSpPr>
        <p:spPr>
          <a:ln/>
        </p:spPr>
        <p:txBody>
          <a:bodyPr vert="horz" wrap="square" anchor="ctr" anchorCtr="0"/>
          <a:lstStyle/>
          <a:p>
            <a:pPr eaLnBrk="1" hangingPunct="1"/>
            <a:endParaRPr lang="zh-CN" altLang="zh-CN"/>
          </a:p>
        </p:txBody>
      </p:sp>
      <p:sp>
        <p:nvSpPr>
          <p:cNvPr id="24578" name="内容占位符 2"/>
          <p:cNvSpPr>
            <a:spLocks noGrp="1"/>
          </p:cNvSpPr>
          <p:nvPr>
            <p:ph idx="4294967295"/>
          </p:nvPr>
        </p:nvSpPr>
        <p:spPr>
          <a:xfrm>
            <a:off x="467544" y="1412776"/>
            <a:ext cx="7924800" cy="4419600"/>
          </a:xfrm>
          <a:ln/>
        </p:spPr>
        <p:txBody>
          <a:bodyPr vert="horz" wrap="square" anchor="t" anchorCtr="0"/>
          <a:lstStyle/>
          <a:p>
            <a:pPr eaLnBrk="1" hangingPunct="1">
              <a:lnSpc>
                <a:spcPct val="90000"/>
              </a:lnSpc>
              <a:buClr>
                <a:srgbClr val="996666"/>
              </a:buClr>
              <a:buNone/>
            </a:pPr>
            <a:r>
              <a:rPr lang="en-US" altLang="zh-CN" sz="2400" dirty="0">
                <a:solidFill>
                  <a:srgbClr val="000000"/>
                </a:solidFill>
              </a:rPr>
              <a:t>18) What are the fundamental functions of the WTO?</a:t>
            </a:r>
          </a:p>
          <a:p>
            <a:pPr algn="just" eaLnBrk="1" hangingPunct="1">
              <a:lnSpc>
                <a:spcPct val="80000"/>
              </a:lnSpc>
              <a:buNone/>
            </a:pPr>
            <a:r>
              <a:rPr lang="en-US" altLang="zh-CN" sz="2400" dirty="0"/>
              <a:t>    </a:t>
            </a:r>
            <a:r>
              <a:rPr lang="en-US" altLang="zh-CN" sz="2400" u="sng" dirty="0"/>
              <a:t>Its essential functions are:</a:t>
            </a:r>
          </a:p>
          <a:p>
            <a:pPr algn="just" eaLnBrk="1" hangingPunct="1">
              <a:lnSpc>
                <a:spcPct val="80000"/>
              </a:lnSpc>
              <a:buNone/>
            </a:pPr>
            <a:endParaRPr lang="en-US" altLang="zh-CN" sz="2400" u="sng" dirty="0"/>
          </a:p>
          <a:p>
            <a:pPr algn="just" eaLnBrk="1" hangingPunct="1">
              <a:lnSpc>
                <a:spcPct val="80000"/>
              </a:lnSpc>
              <a:buNone/>
            </a:pPr>
            <a:r>
              <a:rPr lang="en-US" altLang="zh-CN" sz="2400" dirty="0"/>
              <a:t>    </a:t>
            </a:r>
            <a:r>
              <a:rPr lang="en-US" altLang="zh-CN" sz="2400" u="sng" dirty="0"/>
              <a:t>—administering and implementing the multilateral   and plural-lateral trade agreements which together make up the WTO;</a:t>
            </a:r>
          </a:p>
          <a:p>
            <a:pPr algn="just" eaLnBrk="1" hangingPunct="1">
              <a:lnSpc>
                <a:spcPct val="80000"/>
              </a:lnSpc>
              <a:buNone/>
            </a:pPr>
            <a:r>
              <a:rPr lang="en-US" altLang="zh-CN" sz="2400" dirty="0"/>
              <a:t>    </a:t>
            </a:r>
            <a:r>
              <a:rPr lang="en-US" altLang="zh-CN" sz="2400" u="sng" dirty="0"/>
              <a:t>—acting as a forum for multilateral trade negotiations;</a:t>
            </a:r>
          </a:p>
          <a:p>
            <a:pPr algn="just" eaLnBrk="1" hangingPunct="1">
              <a:lnSpc>
                <a:spcPct val="80000"/>
              </a:lnSpc>
              <a:buNone/>
            </a:pPr>
            <a:r>
              <a:rPr lang="en-US" altLang="zh-CN" sz="2400" dirty="0"/>
              <a:t>    </a:t>
            </a:r>
            <a:r>
              <a:rPr lang="en-US" altLang="zh-CN" sz="2400" u="sng" dirty="0"/>
              <a:t>—seeking to resolve trade disputes;</a:t>
            </a:r>
          </a:p>
          <a:p>
            <a:pPr algn="just" eaLnBrk="1" hangingPunct="1">
              <a:lnSpc>
                <a:spcPct val="80000"/>
              </a:lnSpc>
              <a:buNone/>
            </a:pPr>
            <a:r>
              <a:rPr lang="en-US" altLang="zh-CN" sz="2400" dirty="0"/>
              <a:t>    </a:t>
            </a:r>
            <a:r>
              <a:rPr lang="en-US" altLang="zh-CN" sz="2400" u="sng" dirty="0"/>
              <a:t>—overseeing national trade policies; and</a:t>
            </a:r>
          </a:p>
          <a:p>
            <a:pPr algn="just" eaLnBrk="1" hangingPunct="1">
              <a:lnSpc>
                <a:spcPct val="80000"/>
              </a:lnSpc>
              <a:buNone/>
            </a:pPr>
            <a:r>
              <a:rPr lang="en-US" altLang="zh-CN" sz="2400" dirty="0"/>
              <a:t>    </a:t>
            </a:r>
            <a:r>
              <a:rPr lang="en-US" altLang="zh-CN" sz="2400" u="sng" dirty="0"/>
              <a:t>—cooperating with other international institutions involved in global economic policy-making.</a:t>
            </a:r>
          </a:p>
          <a:p>
            <a:pPr eaLnBrk="1" hangingPunct="1"/>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idx="4294967295"/>
          </p:nvPr>
        </p:nvSpPr>
        <p:spPr>
          <a:ln/>
        </p:spPr>
        <p:txBody>
          <a:bodyPr vert="horz" wrap="square" anchor="ctr" anchorCtr="0"/>
          <a:lstStyle/>
          <a:p>
            <a:pPr eaLnBrk="1" hangingPunct="1"/>
            <a:endParaRPr lang="zh-CN" altLang="zh-CN"/>
          </a:p>
        </p:txBody>
      </p:sp>
      <p:sp>
        <p:nvSpPr>
          <p:cNvPr id="25602" name="内容占位符 2"/>
          <p:cNvSpPr>
            <a:spLocks noGrp="1"/>
          </p:cNvSpPr>
          <p:nvPr>
            <p:ph idx="4294967295"/>
          </p:nvPr>
        </p:nvSpPr>
        <p:spPr>
          <a:xfrm>
            <a:off x="467544" y="1412776"/>
            <a:ext cx="7924800" cy="4419600"/>
          </a:xfrm>
          <a:ln/>
        </p:spPr>
        <p:txBody>
          <a:bodyPr vert="horz" wrap="square" anchor="t" anchorCtr="0"/>
          <a:lstStyle/>
          <a:p>
            <a:pPr eaLnBrk="1" hangingPunct="1">
              <a:lnSpc>
                <a:spcPct val="90000"/>
              </a:lnSpc>
              <a:buClr>
                <a:srgbClr val="996666"/>
              </a:buClr>
              <a:buNone/>
            </a:pPr>
            <a:r>
              <a:rPr lang="en-US" altLang="zh-CN" sz="2400" dirty="0">
                <a:solidFill>
                  <a:srgbClr val="000000"/>
                </a:solidFill>
              </a:rPr>
              <a:t>19) What is the highest authority of the WTO and how often is it required to meet?</a:t>
            </a:r>
          </a:p>
          <a:p>
            <a:pPr eaLnBrk="1" hangingPunct="1">
              <a:lnSpc>
                <a:spcPct val="90000"/>
              </a:lnSpc>
              <a:buClr>
                <a:srgbClr val="996666"/>
              </a:buClr>
              <a:buNone/>
            </a:pPr>
            <a:endParaRPr lang="en-US" altLang="zh-CN" sz="2400" dirty="0">
              <a:solidFill>
                <a:srgbClr val="000000"/>
              </a:solidFill>
            </a:endParaRPr>
          </a:p>
          <a:p>
            <a:pPr algn="just" eaLnBrk="1" hangingPunct="1">
              <a:lnSpc>
                <a:spcPct val="80000"/>
              </a:lnSpc>
              <a:buNone/>
            </a:pPr>
            <a:r>
              <a:rPr lang="en-US" altLang="zh-CN" sz="2400" dirty="0"/>
              <a:t>    </a:t>
            </a:r>
            <a:r>
              <a:rPr lang="en-US" altLang="zh-CN" sz="2400" u="sng" dirty="0"/>
              <a:t>The structure of the WTO is dominated by its highest authority, the Ministerial Conference, composed of representatives of all WTO members, which is required to meet at least every two years and which can make decisions on all matters under any of the multilateral trade agreements.</a:t>
            </a:r>
          </a:p>
          <a:p>
            <a:pPr eaLnBrk="1" hangingPunct="1"/>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4"/>
          <p:cNvSpPr>
            <a:spLocks noGrp="1"/>
          </p:cNvSpPr>
          <p:nvPr>
            <p:ph type="title" idx="4294967295"/>
          </p:nvPr>
        </p:nvSpPr>
        <p:spPr>
          <a:xfrm>
            <a:off x="195263" y="228600"/>
            <a:ext cx="8409185" cy="914400"/>
          </a:xfrm>
          <a:ln/>
        </p:spPr>
        <p:txBody>
          <a:bodyPr vert="horz" wrap="square" anchor="ctr" anchorCtr="0"/>
          <a:lstStyle/>
          <a:p>
            <a:pPr eaLnBrk="1" hangingPunct="1"/>
            <a:r>
              <a:rPr lang="en-US" altLang="zh-CN" sz="2800" dirty="0"/>
              <a:t>2. Translate the following economic terms into English:</a:t>
            </a:r>
          </a:p>
        </p:txBody>
      </p:sp>
      <p:sp>
        <p:nvSpPr>
          <p:cNvPr id="27651" name="Rectangle 3"/>
          <p:cNvSpPr>
            <a:spLocks noGrp="1"/>
          </p:cNvSpPr>
          <p:nvPr>
            <p:ph type="body" idx="4294967295"/>
          </p:nvPr>
        </p:nvSpPr>
        <p:spPr>
          <a:xfrm>
            <a:off x="455676" y="1412776"/>
            <a:ext cx="7772400" cy="4114800"/>
          </a:xfrm>
          <a:ln/>
        </p:spPr>
        <p:txBody>
          <a:bodyPr vert="horz" wrap="square" anchor="t" anchorCtr="0"/>
          <a:lstStyle/>
          <a:p>
            <a:pPr marL="609600" indent="-609600" eaLnBrk="1" hangingPunct="1">
              <a:lnSpc>
                <a:spcPct val="80000"/>
              </a:lnSpc>
              <a:buNone/>
            </a:pPr>
            <a:r>
              <a:rPr lang="en-US" altLang="zh-CN" sz="2400" dirty="0"/>
              <a:t>1)    </a:t>
            </a:r>
            <a:r>
              <a:rPr lang="zh-CN" altLang="en-US" sz="2400" dirty="0"/>
              <a:t>商品交换或贸易</a:t>
            </a:r>
          </a:p>
          <a:p>
            <a:pPr marL="609600" indent="-609600" eaLnBrk="1" hangingPunct="1">
              <a:lnSpc>
                <a:spcPct val="80000"/>
              </a:lnSpc>
              <a:buNone/>
            </a:pPr>
            <a:r>
              <a:rPr lang="zh-CN" altLang="en-US" sz="2400" dirty="0"/>
              <a:t>        </a:t>
            </a:r>
            <a:r>
              <a:rPr lang="en-US" altLang="zh-CN" sz="2400" dirty="0"/>
              <a:t>exchange or trade for goods</a:t>
            </a:r>
          </a:p>
          <a:p>
            <a:pPr marL="609600" indent="-609600" eaLnBrk="1" hangingPunct="1">
              <a:lnSpc>
                <a:spcPct val="80000"/>
              </a:lnSpc>
              <a:buNone/>
            </a:pPr>
            <a:r>
              <a:rPr lang="en-US" altLang="zh-CN" sz="2400" dirty="0"/>
              <a:t>2)    </a:t>
            </a:r>
            <a:r>
              <a:rPr lang="zh-CN" altLang="en-US" sz="2400" dirty="0"/>
              <a:t>世界经济舞台</a:t>
            </a:r>
          </a:p>
          <a:p>
            <a:pPr marL="609600" indent="-609600" eaLnBrk="1" hangingPunct="1">
              <a:lnSpc>
                <a:spcPct val="80000"/>
              </a:lnSpc>
              <a:buNone/>
            </a:pPr>
            <a:r>
              <a:rPr lang="zh-CN" altLang="en-US" sz="2400" dirty="0"/>
              <a:t>        </a:t>
            </a:r>
            <a:r>
              <a:rPr lang="en-US" altLang="zh-CN" sz="2400" dirty="0"/>
              <a:t>the world economic scene </a:t>
            </a:r>
          </a:p>
          <a:p>
            <a:pPr marL="609600" indent="-609600" eaLnBrk="1" hangingPunct="1">
              <a:lnSpc>
                <a:spcPct val="80000"/>
              </a:lnSpc>
              <a:buNone/>
            </a:pPr>
            <a:r>
              <a:rPr lang="en-US" altLang="zh-CN" sz="2400" dirty="0"/>
              <a:t>3)    </a:t>
            </a:r>
            <a:r>
              <a:rPr lang="zh-CN" altLang="en-US" sz="2400" dirty="0"/>
              <a:t>国外直接投资  </a:t>
            </a:r>
          </a:p>
          <a:p>
            <a:pPr marL="609600" indent="-609600" eaLnBrk="1" hangingPunct="1">
              <a:lnSpc>
                <a:spcPct val="80000"/>
              </a:lnSpc>
              <a:buNone/>
            </a:pPr>
            <a:r>
              <a:rPr lang="zh-CN" altLang="en-US" sz="2400" dirty="0"/>
              <a:t>       </a:t>
            </a:r>
            <a:r>
              <a:rPr lang="en-US" altLang="zh-CN" sz="2400" dirty="0"/>
              <a:t>foreign direct investment</a:t>
            </a:r>
          </a:p>
          <a:p>
            <a:pPr marL="609600" indent="-609600" eaLnBrk="1" hangingPunct="1">
              <a:lnSpc>
                <a:spcPct val="80000"/>
              </a:lnSpc>
              <a:buNone/>
            </a:pPr>
            <a:r>
              <a:rPr lang="en-US" altLang="zh-CN" sz="2400" dirty="0"/>
              <a:t>4)   </a:t>
            </a:r>
            <a:r>
              <a:rPr lang="zh-CN" altLang="en-US" sz="2400" dirty="0"/>
              <a:t>多国企业</a:t>
            </a:r>
            <a:endParaRPr lang="en-US" altLang="zh-CN" sz="2400" dirty="0"/>
          </a:p>
          <a:p>
            <a:pPr marL="609600" indent="-609600" eaLnBrk="1" hangingPunct="1">
              <a:lnSpc>
                <a:spcPct val="80000"/>
              </a:lnSpc>
              <a:buNone/>
            </a:pPr>
            <a:r>
              <a:rPr lang="en-US" altLang="zh-CN" sz="2400" dirty="0"/>
              <a:t>       multinational enterprises</a:t>
            </a:r>
            <a:endParaRPr lang="zh-CN" altLang="en-US" sz="2400" dirty="0"/>
          </a:p>
          <a:p>
            <a:pPr marL="609600" indent="-609600" eaLnBrk="1" hangingPunct="1">
              <a:lnSpc>
                <a:spcPct val="80000"/>
              </a:lnSpc>
              <a:buNone/>
            </a:pPr>
            <a:r>
              <a:rPr lang="en-US" altLang="zh-CN" sz="2400" dirty="0"/>
              <a:t>5)    </a:t>
            </a:r>
            <a:r>
              <a:rPr lang="zh-CN" altLang="en-US" sz="2400" dirty="0"/>
              <a:t>商业和投资银行</a:t>
            </a:r>
            <a:endParaRPr lang="en-US" altLang="zh-CN" sz="2400" dirty="0"/>
          </a:p>
          <a:p>
            <a:pPr marL="609600" indent="-609600" eaLnBrk="1" hangingPunct="1">
              <a:lnSpc>
                <a:spcPct val="80000"/>
              </a:lnSpc>
              <a:buNone/>
            </a:pPr>
            <a:r>
              <a:rPr lang="en-US" altLang="zh-CN" sz="2400" dirty="0"/>
              <a:t>       commercial and investment banking</a:t>
            </a:r>
            <a:endParaRPr lang="zh-CN" altLang="en-US" sz="2400" dirty="0"/>
          </a:p>
          <a:p>
            <a:pPr marL="609600" indent="-609600" eaLnBrk="1" hangingPunct="1">
              <a:lnSpc>
                <a:spcPct val="80000"/>
              </a:lnSpc>
              <a:buNone/>
            </a:pPr>
            <a:endParaRPr lang="en-US" altLang="zh-CN" sz="2400" dirty="0"/>
          </a:p>
          <a:p>
            <a:pPr marL="609600" indent="-609600" eaLnBrk="1" hangingPunct="1">
              <a:lnSpc>
                <a:spcPct val="80000"/>
              </a:lnSpc>
              <a:buNone/>
            </a:pPr>
            <a:endParaRPr lang="en-US" altLang="zh-CN"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animEffect transition="in" filter="diamond(in)">
                                      <p:cBhvr>
                                        <p:cTn id="7" dur="2000"/>
                                        <p:tgtEl>
                                          <p:spTgt spid="2765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7651">
                                            <p:txEl>
                                              <p:pRg st="3" end="3"/>
                                            </p:txEl>
                                          </p:spTgt>
                                        </p:tgtEl>
                                        <p:attrNameLst>
                                          <p:attrName>style.visibility</p:attrName>
                                        </p:attrNameLst>
                                      </p:cBhvr>
                                      <p:to>
                                        <p:strVal val="visible"/>
                                      </p:to>
                                    </p:set>
                                    <p:animEffect transition="in" filter="diamond(in)">
                                      <p:cBhvr>
                                        <p:cTn id="12" dur="2000"/>
                                        <p:tgtEl>
                                          <p:spTgt spid="27651">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7651">
                                            <p:txEl>
                                              <p:pRg st="5" end="5"/>
                                            </p:txEl>
                                          </p:spTgt>
                                        </p:tgtEl>
                                        <p:attrNameLst>
                                          <p:attrName>style.visibility</p:attrName>
                                        </p:attrNameLst>
                                      </p:cBhvr>
                                      <p:to>
                                        <p:strVal val="visible"/>
                                      </p:to>
                                    </p:set>
                                    <p:animEffect transition="in" filter="diamond(in)">
                                      <p:cBhvr>
                                        <p:cTn id="17" dur="2000"/>
                                        <p:tgtEl>
                                          <p:spTgt spid="27651">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27651">
                                            <p:txEl>
                                              <p:pRg st="7" end="7"/>
                                            </p:txEl>
                                          </p:spTgt>
                                        </p:tgtEl>
                                        <p:attrNameLst>
                                          <p:attrName>style.visibility</p:attrName>
                                        </p:attrNameLst>
                                      </p:cBhvr>
                                      <p:to>
                                        <p:strVal val="visible"/>
                                      </p:to>
                                    </p:set>
                                    <p:animEffect transition="in" filter="circle(in)">
                                      <p:cBhvr>
                                        <p:cTn id="22" dur="2000"/>
                                        <p:tgtEl>
                                          <p:spTgt spid="27651">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27651">
                                            <p:txEl>
                                              <p:pRg st="9" end="9"/>
                                            </p:txEl>
                                          </p:spTgt>
                                        </p:tgtEl>
                                        <p:attrNameLst>
                                          <p:attrName>style.visibility</p:attrName>
                                        </p:attrNameLst>
                                      </p:cBhvr>
                                      <p:to>
                                        <p:strVal val="visible"/>
                                      </p:to>
                                    </p:set>
                                    <p:animEffect transition="in" filter="circle(in)">
                                      <p:cBhvr>
                                        <p:cTn id="27" dur="2000"/>
                                        <p:tgtEl>
                                          <p:spTgt spid="2765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4"/>
          <p:cNvSpPr>
            <a:spLocks noGrp="1"/>
          </p:cNvSpPr>
          <p:nvPr>
            <p:ph type="title" idx="4294967295"/>
          </p:nvPr>
        </p:nvSpPr>
        <p:spPr>
          <a:ln/>
        </p:spPr>
        <p:txBody>
          <a:bodyPr vert="horz" wrap="square" anchor="ctr" anchorCtr="0"/>
          <a:lstStyle/>
          <a:p>
            <a:pPr eaLnBrk="1" hangingPunct="1"/>
            <a:r>
              <a:rPr lang="en-US" altLang="zh-CN" sz="2800" dirty="0"/>
              <a:t>2. Translate the following economic terms into English:</a:t>
            </a:r>
          </a:p>
        </p:txBody>
      </p:sp>
      <p:sp>
        <p:nvSpPr>
          <p:cNvPr id="28675" name="Rectangle 3"/>
          <p:cNvSpPr>
            <a:spLocks noGrp="1"/>
          </p:cNvSpPr>
          <p:nvPr>
            <p:ph type="body" idx="4294967295"/>
          </p:nvPr>
        </p:nvSpPr>
        <p:spPr>
          <a:xfrm>
            <a:off x="468313" y="1557338"/>
            <a:ext cx="7772400" cy="4114800"/>
          </a:xfrm>
          <a:ln/>
        </p:spPr>
        <p:txBody>
          <a:bodyPr vert="horz" wrap="square" anchor="t" anchorCtr="0"/>
          <a:lstStyle/>
          <a:p>
            <a:pPr marL="609600" indent="-609600" eaLnBrk="1" hangingPunct="1">
              <a:lnSpc>
                <a:spcPct val="80000"/>
              </a:lnSpc>
              <a:buNone/>
            </a:pPr>
            <a:r>
              <a:rPr lang="en-US" altLang="zh-CN" sz="2400" dirty="0"/>
              <a:t>6) </a:t>
            </a:r>
            <a:r>
              <a:rPr lang="zh-CN" altLang="en-US" sz="2400" dirty="0"/>
              <a:t>有价证券投资</a:t>
            </a:r>
            <a:endParaRPr lang="en-US" altLang="zh-CN" sz="2400" dirty="0"/>
          </a:p>
          <a:p>
            <a:pPr marL="609600" indent="-609600" eaLnBrk="1" hangingPunct="1">
              <a:lnSpc>
                <a:spcPct val="80000"/>
              </a:lnSpc>
              <a:buNone/>
            </a:pPr>
            <a:r>
              <a:rPr lang="en-US" altLang="zh-CN" sz="2400" dirty="0"/>
              <a:t>     portfolio investments</a:t>
            </a:r>
            <a:endParaRPr lang="zh-CN" altLang="en-US" sz="2400" dirty="0"/>
          </a:p>
          <a:p>
            <a:pPr marL="609600" indent="-609600" eaLnBrk="1" hangingPunct="1">
              <a:lnSpc>
                <a:spcPct val="80000"/>
              </a:lnSpc>
              <a:buNone/>
            </a:pPr>
            <a:r>
              <a:rPr lang="en-US" altLang="zh-CN" sz="2400" dirty="0"/>
              <a:t>7) </a:t>
            </a:r>
            <a:r>
              <a:rPr lang="zh-CN" altLang="en-US" sz="2400" dirty="0"/>
              <a:t>金融风险 </a:t>
            </a:r>
            <a:endParaRPr lang="en-US" altLang="zh-CN" sz="2400" dirty="0"/>
          </a:p>
          <a:p>
            <a:pPr marL="609600" indent="-609600" eaLnBrk="1" hangingPunct="1">
              <a:lnSpc>
                <a:spcPct val="80000"/>
              </a:lnSpc>
              <a:buNone/>
            </a:pPr>
            <a:r>
              <a:rPr lang="en-US" altLang="zh-CN" sz="2400" dirty="0"/>
              <a:t>     financial risk</a:t>
            </a:r>
            <a:endParaRPr lang="zh-CN" altLang="en-US" sz="2400" dirty="0"/>
          </a:p>
          <a:p>
            <a:pPr marL="609600" indent="-609600" eaLnBrk="1" hangingPunct="1">
              <a:lnSpc>
                <a:spcPct val="80000"/>
              </a:lnSpc>
              <a:buNone/>
            </a:pPr>
            <a:r>
              <a:rPr lang="en-US" altLang="zh-CN" sz="2400" dirty="0"/>
              <a:t>8) </a:t>
            </a:r>
            <a:r>
              <a:rPr lang="zh-CN" altLang="en-US" sz="2400" dirty="0"/>
              <a:t>支付差额</a:t>
            </a:r>
            <a:endParaRPr lang="en-US" altLang="zh-CN" sz="2400" dirty="0"/>
          </a:p>
          <a:p>
            <a:pPr marL="609600" indent="-609600" eaLnBrk="1" hangingPunct="1">
              <a:lnSpc>
                <a:spcPct val="80000"/>
              </a:lnSpc>
              <a:buNone/>
            </a:pPr>
            <a:r>
              <a:rPr lang="en-US" altLang="zh-CN" sz="2400" dirty="0"/>
              <a:t>     balance-of-payment</a:t>
            </a:r>
            <a:endParaRPr lang="zh-CN" altLang="en-US" sz="2400" dirty="0"/>
          </a:p>
          <a:p>
            <a:pPr marL="609600" indent="-609600" eaLnBrk="1" hangingPunct="1">
              <a:lnSpc>
                <a:spcPct val="80000"/>
              </a:lnSpc>
              <a:buNone/>
            </a:pPr>
            <a:r>
              <a:rPr lang="en-US" altLang="zh-CN" sz="2400" dirty="0"/>
              <a:t>9) </a:t>
            </a:r>
            <a:r>
              <a:rPr lang="zh-CN" altLang="en-US" sz="2400" dirty="0"/>
              <a:t>法律文件  </a:t>
            </a:r>
            <a:endParaRPr lang="en-US" altLang="zh-CN" sz="2400" dirty="0"/>
          </a:p>
          <a:p>
            <a:pPr marL="609600" indent="-609600" eaLnBrk="1" hangingPunct="1">
              <a:lnSpc>
                <a:spcPct val="80000"/>
              </a:lnSpc>
              <a:buNone/>
            </a:pPr>
            <a:r>
              <a:rPr lang="en-US" altLang="zh-CN" sz="2400" dirty="0"/>
              <a:t>     a legal document </a:t>
            </a:r>
            <a:endParaRPr lang="zh-CN" altLang="en-US" sz="2400" dirty="0"/>
          </a:p>
          <a:p>
            <a:pPr marL="609600" indent="-609600" eaLnBrk="1" hangingPunct="1">
              <a:lnSpc>
                <a:spcPct val="80000"/>
              </a:lnSpc>
              <a:buNone/>
            </a:pPr>
            <a:r>
              <a:rPr lang="en-US" altLang="zh-CN" sz="2400" dirty="0"/>
              <a:t>10) </a:t>
            </a:r>
            <a:r>
              <a:rPr lang="zh-CN" altLang="en-US" sz="2400" dirty="0"/>
              <a:t>有效经营 </a:t>
            </a:r>
            <a:endParaRPr lang="en-US" altLang="zh-CN" sz="2400" dirty="0"/>
          </a:p>
          <a:p>
            <a:pPr marL="609600" indent="-609600" eaLnBrk="1" hangingPunct="1">
              <a:lnSpc>
                <a:spcPct val="80000"/>
              </a:lnSpc>
              <a:buNone/>
            </a:pPr>
            <a:r>
              <a:rPr lang="en-US" altLang="zh-CN" sz="2400" dirty="0"/>
              <a:t>     effective operation or operate effectively</a:t>
            </a:r>
            <a:endParaRPr lang="zh-CN" altLang="en-US" sz="2400" dirty="0"/>
          </a:p>
          <a:p>
            <a:pPr marL="609600" indent="-609600" eaLnBrk="1" hangingPunct="1">
              <a:lnSpc>
                <a:spcPct val="80000"/>
              </a:lnSpc>
              <a:buNone/>
            </a:pPr>
            <a:endParaRPr lang="en-US" altLang="zh-CN" sz="2400" dirty="0"/>
          </a:p>
          <a:p>
            <a:pPr marL="609600" indent="-609600" eaLnBrk="1" hangingPunct="1">
              <a:lnSpc>
                <a:spcPct val="80000"/>
              </a:lnSpc>
              <a:buNone/>
            </a:pPr>
            <a:endParaRPr lang="en-US" altLang="zh-CN"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8675">
                                            <p:txEl>
                                              <p:pRg st="1" end="1"/>
                                            </p:txEl>
                                          </p:spTgt>
                                        </p:tgtEl>
                                        <p:attrNameLst>
                                          <p:attrName>style.visibility</p:attrName>
                                        </p:attrNameLst>
                                      </p:cBhvr>
                                      <p:to>
                                        <p:strVal val="visible"/>
                                      </p:to>
                                    </p:set>
                                    <p:animEffect transition="in" filter="circle(in)">
                                      <p:cBhvr>
                                        <p:cTn id="7" dur="2000"/>
                                        <p:tgtEl>
                                          <p:spTgt spid="2867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8675">
                                            <p:txEl>
                                              <p:pRg st="3" end="3"/>
                                            </p:txEl>
                                          </p:spTgt>
                                        </p:tgtEl>
                                        <p:attrNameLst>
                                          <p:attrName>style.visibility</p:attrName>
                                        </p:attrNameLst>
                                      </p:cBhvr>
                                      <p:to>
                                        <p:strVal val="visible"/>
                                      </p:to>
                                    </p:set>
                                    <p:animEffect transition="in" filter="circle(in)">
                                      <p:cBhvr>
                                        <p:cTn id="12" dur="2000"/>
                                        <p:tgtEl>
                                          <p:spTgt spid="2867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8675">
                                            <p:txEl>
                                              <p:pRg st="5" end="5"/>
                                            </p:txEl>
                                          </p:spTgt>
                                        </p:tgtEl>
                                        <p:attrNameLst>
                                          <p:attrName>style.visibility</p:attrName>
                                        </p:attrNameLst>
                                      </p:cBhvr>
                                      <p:to>
                                        <p:strVal val="visible"/>
                                      </p:to>
                                    </p:set>
                                    <p:animEffect transition="in" filter="circle(in)">
                                      <p:cBhvr>
                                        <p:cTn id="17" dur="2000"/>
                                        <p:tgtEl>
                                          <p:spTgt spid="28675">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28675">
                                            <p:txEl>
                                              <p:pRg st="7" end="7"/>
                                            </p:txEl>
                                          </p:spTgt>
                                        </p:tgtEl>
                                        <p:attrNameLst>
                                          <p:attrName>style.visibility</p:attrName>
                                        </p:attrNameLst>
                                      </p:cBhvr>
                                      <p:to>
                                        <p:strVal val="visible"/>
                                      </p:to>
                                    </p:set>
                                    <p:animEffect transition="in" filter="circle(in)">
                                      <p:cBhvr>
                                        <p:cTn id="22" dur="2000"/>
                                        <p:tgtEl>
                                          <p:spTgt spid="28675">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28675">
                                            <p:txEl>
                                              <p:pRg st="9" end="9"/>
                                            </p:txEl>
                                          </p:spTgt>
                                        </p:tgtEl>
                                        <p:attrNameLst>
                                          <p:attrName>style.visibility</p:attrName>
                                        </p:attrNameLst>
                                      </p:cBhvr>
                                      <p:to>
                                        <p:strVal val="visible"/>
                                      </p:to>
                                    </p:set>
                                    <p:animEffect transition="in" filter="circle(in)">
                                      <p:cBhvr>
                                        <p:cTn id="27" dur="2000"/>
                                        <p:tgtEl>
                                          <p:spTgt spid="2867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3"/>
          <p:cNvSpPr>
            <a:spLocks noGrp="1"/>
          </p:cNvSpPr>
          <p:nvPr>
            <p:ph type="body" idx="4294967295"/>
          </p:nvPr>
        </p:nvSpPr>
        <p:spPr>
          <a:xfrm>
            <a:off x="325438" y="969135"/>
            <a:ext cx="7772400" cy="4114800"/>
          </a:xfrm>
          <a:ln/>
        </p:spPr>
        <p:txBody>
          <a:bodyPr vert="horz" wrap="square" anchor="t" anchorCtr="0"/>
          <a:lstStyle/>
          <a:p>
            <a:pPr eaLnBrk="1" hangingPunct="1">
              <a:lnSpc>
                <a:spcPct val="80000"/>
              </a:lnSpc>
            </a:pPr>
            <a:r>
              <a:rPr lang="en-US" altLang="zh-CN" sz="2400" b="1" dirty="0"/>
              <a:t>3. Read the following  passage and fill in the blanks with appropriate words.</a:t>
            </a:r>
          </a:p>
          <a:p>
            <a:pPr algn="just" eaLnBrk="1" hangingPunct="1">
              <a:lnSpc>
                <a:spcPct val="80000"/>
              </a:lnSpc>
            </a:pPr>
            <a:r>
              <a:rPr lang="en-US" altLang="zh-CN" sz="2400" dirty="0"/>
              <a:t>Investment in one country</a:t>
            </a:r>
            <a:r>
              <a:rPr lang="en-US" altLang="zh-CN" sz="2400" u="sng" dirty="0"/>
              <a:t>        </a:t>
            </a:r>
            <a:r>
              <a:rPr lang="en-US" altLang="zh-CN" sz="2400" dirty="0"/>
              <a:t>individuals and organizations  </a:t>
            </a:r>
            <a:r>
              <a:rPr lang="en-US" altLang="zh-CN" sz="2400" u="sng" dirty="0"/>
              <a:t>         </a:t>
            </a:r>
            <a:r>
              <a:rPr lang="en-US" altLang="zh-CN" sz="2400" dirty="0"/>
              <a:t>another is an important aspect of international business. Investment may be for  </a:t>
            </a:r>
          </a:p>
          <a:p>
            <a:pPr algn="just" eaLnBrk="1" hangingPunct="1">
              <a:lnSpc>
                <a:spcPct val="80000"/>
              </a:lnSpc>
              <a:buNone/>
            </a:pPr>
            <a:r>
              <a:rPr lang="en-US" altLang="zh-CN" sz="2400" dirty="0"/>
              <a:t>     </a:t>
            </a:r>
            <a:r>
              <a:rPr lang="en-US" altLang="zh-CN" sz="2400" u="sng" dirty="0"/>
              <a:t>            </a:t>
            </a:r>
            <a:r>
              <a:rPr lang="en-US" altLang="zh-CN" sz="2400" dirty="0"/>
              <a:t> in the form of securities or direct capital in the form of productive facilities. Colonialism and  </a:t>
            </a:r>
          </a:p>
          <a:p>
            <a:pPr algn="just" eaLnBrk="1" hangingPunct="1">
              <a:lnSpc>
                <a:spcPct val="80000"/>
              </a:lnSpc>
              <a:buNone/>
            </a:pPr>
            <a:r>
              <a:rPr lang="en-US" altLang="zh-CN" sz="2400" dirty="0"/>
              <a:t>    </a:t>
            </a:r>
            <a:r>
              <a:rPr lang="en-US" altLang="zh-CN" sz="2400" u="sng" dirty="0"/>
              <a:t>                    </a:t>
            </a:r>
            <a:r>
              <a:rPr lang="en-US" altLang="zh-CN" sz="2400" dirty="0"/>
              <a:t>have often been described in terms of powerful nations exploiting the </a:t>
            </a:r>
            <a:r>
              <a:rPr lang="en-US" altLang="zh-CN" sz="2400" u="sng" dirty="0"/>
              <a:t>                </a:t>
            </a:r>
            <a:r>
              <a:rPr lang="en-US" altLang="zh-CN" sz="2400" dirty="0"/>
              <a:t>and natural resources of weaker, less-developed countries. While some exploitation </a:t>
            </a:r>
            <a:r>
              <a:rPr lang="en-US" altLang="zh-CN" sz="2400" u="sng" dirty="0"/>
              <a:t>             </a:t>
            </a:r>
            <a:r>
              <a:rPr lang="en-US" altLang="zh-CN" sz="2400" dirty="0"/>
              <a:t> still remain, most developing as well as  </a:t>
            </a:r>
            <a:r>
              <a:rPr lang="en-US" altLang="zh-CN" sz="2400" u="sng" dirty="0"/>
              <a:t>                  </a:t>
            </a:r>
            <a:r>
              <a:rPr lang="en-US" altLang="zh-CN" sz="2400" dirty="0"/>
              <a:t>nations now substantially control the types, </a:t>
            </a:r>
            <a:r>
              <a:rPr lang="en-US" altLang="zh-CN" sz="2400" u="sng" dirty="0"/>
              <a:t>             </a:t>
            </a:r>
            <a:r>
              <a:rPr lang="en-US" altLang="zh-CN" sz="2400" dirty="0"/>
              <a:t>and ownership terms of investments </a:t>
            </a:r>
            <a:r>
              <a:rPr lang="en-US" altLang="zh-CN" sz="2400" u="sng" dirty="0"/>
              <a:t>            </a:t>
            </a:r>
            <a:r>
              <a:rPr lang="en-US" altLang="zh-CN" sz="2400" dirty="0"/>
              <a:t>by foreigners.</a:t>
            </a:r>
          </a:p>
        </p:txBody>
      </p:sp>
      <p:sp>
        <p:nvSpPr>
          <p:cNvPr id="28674" name="Text Box 4"/>
          <p:cNvSpPr txBox="1"/>
          <p:nvPr/>
        </p:nvSpPr>
        <p:spPr>
          <a:xfrm>
            <a:off x="4356100" y="1557338"/>
            <a:ext cx="576263" cy="366712"/>
          </a:xfrm>
          <a:prstGeom prst="rect">
            <a:avLst/>
          </a:prstGeom>
          <a:noFill/>
          <a:ln w="9525">
            <a:noFill/>
          </a:ln>
        </p:spPr>
        <p:txBody>
          <a:bodyPr anchor="t" anchorCtr="0">
            <a:spAutoFit/>
          </a:bodyPr>
          <a:lstStyle/>
          <a:p>
            <a:pPr>
              <a:spcBef>
                <a:spcPct val="50000"/>
              </a:spcBef>
              <a:buClrTx/>
              <a:buFont typeface="Wingdings" panose="05000000000000000000" pitchFamily="2" charset="2"/>
            </a:pPr>
            <a:endParaRPr lang="zh-CN" altLang="en-US" dirty="0">
              <a:latin typeface="Arial" panose="020B0604020202020204" pitchFamily="34" charset="0"/>
              <a:ea typeface="宋体" panose="02010600030101010101" pitchFamily="2" charset="-122"/>
            </a:endParaRPr>
          </a:p>
        </p:txBody>
      </p:sp>
      <p:sp>
        <p:nvSpPr>
          <p:cNvPr id="29700" name="Text Box 5"/>
          <p:cNvSpPr txBox="1"/>
          <p:nvPr/>
        </p:nvSpPr>
        <p:spPr>
          <a:xfrm>
            <a:off x="4822031" y="1557338"/>
            <a:ext cx="792162" cy="457200"/>
          </a:xfrm>
          <a:prstGeom prst="rect">
            <a:avLst/>
          </a:prstGeom>
          <a:noFill/>
          <a:ln w="9525">
            <a:noFill/>
          </a:ln>
        </p:spPr>
        <p:txBody>
          <a:bodyPr anchor="t" anchorCtr="0">
            <a:spAutoFit/>
          </a:bodyPr>
          <a:lstStyle/>
          <a:p>
            <a:pPr>
              <a:spcBef>
                <a:spcPct val="50000"/>
              </a:spcBef>
              <a:buClrTx/>
              <a:buFont typeface="Wingdings" panose="05000000000000000000" pitchFamily="2" charset="2"/>
            </a:pPr>
            <a:r>
              <a:rPr lang="en-US" altLang="zh-CN" sz="2400" dirty="0">
                <a:latin typeface="Arial" panose="020B0604020202020204" pitchFamily="34" charset="0"/>
                <a:ea typeface="宋体" panose="02010600030101010101" pitchFamily="2" charset="-122"/>
              </a:rPr>
              <a:t>  by </a:t>
            </a:r>
          </a:p>
        </p:txBody>
      </p:sp>
      <p:sp>
        <p:nvSpPr>
          <p:cNvPr id="28676" name="Text Box 6"/>
          <p:cNvSpPr txBox="1"/>
          <p:nvPr/>
        </p:nvSpPr>
        <p:spPr>
          <a:xfrm>
            <a:off x="2843213" y="1989138"/>
            <a:ext cx="720725" cy="366712"/>
          </a:xfrm>
          <a:prstGeom prst="rect">
            <a:avLst/>
          </a:prstGeom>
          <a:noFill/>
          <a:ln w="9525">
            <a:noFill/>
          </a:ln>
        </p:spPr>
        <p:txBody>
          <a:bodyPr anchor="t" anchorCtr="0">
            <a:spAutoFit/>
          </a:bodyPr>
          <a:lstStyle/>
          <a:p>
            <a:pPr>
              <a:spcBef>
                <a:spcPct val="50000"/>
              </a:spcBef>
              <a:buClrTx/>
              <a:buFont typeface="Wingdings" panose="05000000000000000000" pitchFamily="2" charset="2"/>
            </a:pPr>
            <a:endParaRPr lang="zh-CN" altLang="en-US" dirty="0">
              <a:latin typeface="Arial" panose="020B0604020202020204" pitchFamily="34" charset="0"/>
              <a:ea typeface="宋体" panose="02010600030101010101" pitchFamily="2" charset="-122"/>
            </a:endParaRPr>
          </a:p>
        </p:txBody>
      </p:sp>
      <p:sp>
        <p:nvSpPr>
          <p:cNvPr id="29702" name="Text Box 7"/>
          <p:cNvSpPr txBox="1"/>
          <p:nvPr/>
        </p:nvSpPr>
        <p:spPr>
          <a:xfrm>
            <a:off x="2700338" y="1844675"/>
            <a:ext cx="935037" cy="457200"/>
          </a:xfrm>
          <a:prstGeom prst="rect">
            <a:avLst/>
          </a:prstGeom>
          <a:noFill/>
          <a:ln w="9525">
            <a:noFill/>
          </a:ln>
        </p:spPr>
        <p:txBody>
          <a:bodyPr anchor="t" anchorCtr="0">
            <a:spAutoFit/>
          </a:bodyPr>
          <a:lstStyle/>
          <a:p>
            <a:pPr>
              <a:spcBef>
                <a:spcPct val="50000"/>
              </a:spcBef>
              <a:buClrTx/>
              <a:buFont typeface="Wingdings" panose="05000000000000000000" pitchFamily="2" charset="2"/>
            </a:pPr>
            <a:r>
              <a:rPr lang="en-US" altLang="zh-CN" sz="2400" dirty="0">
                <a:latin typeface="Arial" panose="020B0604020202020204" pitchFamily="34" charset="0"/>
                <a:ea typeface="宋体" panose="02010600030101010101" pitchFamily="2" charset="-122"/>
              </a:rPr>
              <a:t>from</a:t>
            </a:r>
          </a:p>
        </p:txBody>
      </p:sp>
      <p:sp>
        <p:nvSpPr>
          <p:cNvPr id="29703" name="Text Box 8"/>
          <p:cNvSpPr txBox="1"/>
          <p:nvPr/>
        </p:nvSpPr>
        <p:spPr>
          <a:xfrm>
            <a:off x="684213" y="2492375"/>
            <a:ext cx="1441450" cy="457200"/>
          </a:xfrm>
          <a:prstGeom prst="rect">
            <a:avLst/>
          </a:prstGeom>
          <a:noFill/>
          <a:ln w="9525">
            <a:noFill/>
          </a:ln>
        </p:spPr>
        <p:txBody>
          <a:bodyPr anchor="t" anchorCtr="0">
            <a:spAutoFit/>
          </a:bodyPr>
          <a:lstStyle/>
          <a:p>
            <a:pPr>
              <a:spcBef>
                <a:spcPct val="50000"/>
              </a:spcBef>
              <a:buClrTx/>
              <a:buFont typeface="Wingdings" panose="05000000000000000000" pitchFamily="2" charset="2"/>
            </a:pPr>
            <a:r>
              <a:rPr lang="en-US" altLang="zh-CN" sz="2400">
                <a:latin typeface="Arial" panose="020B0604020202020204" pitchFamily="34" charset="0"/>
                <a:ea typeface="宋体" panose="02010600030101010101" pitchFamily="2" charset="-122"/>
              </a:rPr>
              <a:t>portfolio</a:t>
            </a:r>
          </a:p>
        </p:txBody>
      </p:sp>
      <p:sp>
        <p:nvSpPr>
          <p:cNvPr id="29704" name="Text Box 10"/>
          <p:cNvSpPr txBox="1"/>
          <p:nvPr/>
        </p:nvSpPr>
        <p:spPr>
          <a:xfrm>
            <a:off x="755650" y="3141663"/>
            <a:ext cx="1728788" cy="457200"/>
          </a:xfrm>
          <a:prstGeom prst="rect">
            <a:avLst/>
          </a:prstGeom>
          <a:noFill/>
          <a:ln w="9525">
            <a:noFill/>
          </a:ln>
        </p:spPr>
        <p:txBody>
          <a:bodyPr anchor="t" anchorCtr="0">
            <a:spAutoFit/>
          </a:bodyPr>
          <a:lstStyle/>
          <a:p>
            <a:pPr>
              <a:spcBef>
                <a:spcPct val="50000"/>
              </a:spcBef>
              <a:buClrTx/>
              <a:buFont typeface="Wingdings" panose="05000000000000000000" pitchFamily="2" charset="2"/>
            </a:pPr>
            <a:r>
              <a:rPr lang="en-US" altLang="zh-CN" sz="2400">
                <a:latin typeface="Arial" panose="020B0604020202020204" pitchFamily="34" charset="0"/>
                <a:ea typeface="宋体" panose="02010600030101010101" pitchFamily="2" charset="-122"/>
              </a:rPr>
              <a:t>imperialism</a:t>
            </a:r>
          </a:p>
        </p:txBody>
      </p:sp>
      <p:sp>
        <p:nvSpPr>
          <p:cNvPr id="29705" name="Text Box 11"/>
          <p:cNvSpPr txBox="1"/>
          <p:nvPr/>
        </p:nvSpPr>
        <p:spPr>
          <a:xfrm>
            <a:off x="5003800" y="3500438"/>
            <a:ext cx="1366838" cy="457200"/>
          </a:xfrm>
          <a:prstGeom prst="rect">
            <a:avLst/>
          </a:prstGeom>
          <a:noFill/>
          <a:ln w="9525">
            <a:noFill/>
          </a:ln>
        </p:spPr>
        <p:txBody>
          <a:bodyPr anchor="t" anchorCtr="0">
            <a:spAutoFit/>
          </a:bodyPr>
          <a:lstStyle/>
          <a:p>
            <a:pPr>
              <a:spcBef>
                <a:spcPct val="50000"/>
              </a:spcBef>
              <a:buClrTx/>
              <a:buFont typeface="Wingdings" panose="05000000000000000000" pitchFamily="2" charset="2"/>
            </a:pPr>
            <a:r>
              <a:rPr lang="en-US" altLang="zh-CN" sz="2400">
                <a:latin typeface="Arial" panose="020B0604020202020204" pitchFamily="34" charset="0"/>
                <a:ea typeface="宋体" panose="02010600030101010101" pitchFamily="2" charset="-122"/>
              </a:rPr>
              <a:t>changes</a:t>
            </a:r>
          </a:p>
        </p:txBody>
      </p:sp>
      <p:sp>
        <p:nvSpPr>
          <p:cNvPr id="29706" name="Text Box 12"/>
          <p:cNvSpPr txBox="1"/>
          <p:nvPr/>
        </p:nvSpPr>
        <p:spPr>
          <a:xfrm>
            <a:off x="3276600" y="4076700"/>
            <a:ext cx="1150938" cy="457200"/>
          </a:xfrm>
          <a:prstGeom prst="rect">
            <a:avLst/>
          </a:prstGeom>
          <a:noFill/>
          <a:ln w="9525">
            <a:noFill/>
          </a:ln>
        </p:spPr>
        <p:txBody>
          <a:bodyPr anchor="t" anchorCtr="0">
            <a:spAutoFit/>
          </a:bodyPr>
          <a:lstStyle/>
          <a:p>
            <a:pPr>
              <a:spcBef>
                <a:spcPct val="50000"/>
              </a:spcBef>
              <a:buClrTx/>
              <a:buFont typeface="Wingdings" panose="05000000000000000000" pitchFamily="2" charset="2"/>
            </a:pPr>
            <a:r>
              <a:rPr lang="en-US" altLang="zh-CN" sz="2400">
                <a:latin typeface="Arial" panose="020B0604020202020204" pitchFamily="34" charset="0"/>
                <a:ea typeface="宋体" panose="02010600030101010101" pitchFamily="2" charset="-122"/>
              </a:rPr>
              <a:t>human</a:t>
            </a:r>
          </a:p>
        </p:txBody>
      </p:sp>
      <p:sp>
        <p:nvSpPr>
          <p:cNvPr id="29707" name="Text Box 13"/>
          <p:cNvSpPr txBox="1"/>
          <p:nvPr/>
        </p:nvSpPr>
        <p:spPr>
          <a:xfrm>
            <a:off x="4319588" y="4365625"/>
            <a:ext cx="1657350" cy="457200"/>
          </a:xfrm>
          <a:prstGeom prst="rect">
            <a:avLst/>
          </a:prstGeom>
          <a:noFill/>
          <a:ln w="9525">
            <a:noFill/>
          </a:ln>
        </p:spPr>
        <p:txBody>
          <a:bodyPr anchor="t" anchorCtr="0">
            <a:spAutoFit/>
          </a:bodyPr>
          <a:lstStyle/>
          <a:p>
            <a:pPr>
              <a:spcBef>
                <a:spcPct val="50000"/>
              </a:spcBef>
              <a:buClrTx/>
              <a:buFont typeface="Wingdings" panose="05000000000000000000" pitchFamily="2" charset="2"/>
            </a:pPr>
            <a:r>
              <a:rPr lang="en-US" altLang="zh-CN" sz="2400">
                <a:latin typeface="Arial" panose="020B0604020202020204" pitchFamily="34" charset="0"/>
                <a:ea typeface="宋体" panose="02010600030101010101" pitchFamily="2" charset="-122"/>
              </a:rPr>
              <a:t>developed</a:t>
            </a:r>
          </a:p>
        </p:txBody>
      </p:sp>
      <p:sp>
        <p:nvSpPr>
          <p:cNvPr id="29708" name="Text Box 14"/>
          <p:cNvSpPr txBox="1"/>
          <p:nvPr/>
        </p:nvSpPr>
        <p:spPr>
          <a:xfrm>
            <a:off x="5614193" y="4626735"/>
            <a:ext cx="1152525" cy="457200"/>
          </a:xfrm>
          <a:prstGeom prst="rect">
            <a:avLst/>
          </a:prstGeom>
          <a:noFill/>
          <a:ln w="9525">
            <a:noFill/>
          </a:ln>
        </p:spPr>
        <p:txBody>
          <a:bodyPr anchor="t" anchorCtr="0">
            <a:spAutoFit/>
          </a:bodyPr>
          <a:lstStyle/>
          <a:p>
            <a:pPr>
              <a:spcBef>
                <a:spcPct val="50000"/>
              </a:spcBef>
              <a:buClrTx/>
              <a:buFont typeface="Wingdings" panose="05000000000000000000" pitchFamily="2" charset="2"/>
            </a:pPr>
            <a:r>
              <a:rPr lang="en-US" altLang="zh-CN" sz="2400" dirty="0">
                <a:latin typeface="Arial" panose="020B0604020202020204" pitchFamily="34" charset="0"/>
                <a:ea typeface="宋体" panose="02010600030101010101" pitchFamily="2" charset="-122"/>
              </a:rPr>
              <a:t>scopes</a:t>
            </a:r>
          </a:p>
        </p:txBody>
      </p:sp>
      <p:sp>
        <p:nvSpPr>
          <p:cNvPr id="29709" name="Text Box 15"/>
          <p:cNvSpPr txBox="1"/>
          <p:nvPr/>
        </p:nvSpPr>
        <p:spPr>
          <a:xfrm>
            <a:off x="5148263" y="4941888"/>
            <a:ext cx="1079500" cy="457200"/>
          </a:xfrm>
          <a:prstGeom prst="rect">
            <a:avLst/>
          </a:prstGeom>
          <a:noFill/>
          <a:ln w="9525">
            <a:noFill/>
          </a:ln>
        </p:spPr>
        <p:txBody>
          <a:bodyPr anchor="t" anchorCtr="0">
            <a:spAutoFit/>
          </a:bodyPr>
          <a:lstStyle/>
          <a:p>
            <a:pPr>
              <a:spcBef>
                <a:spcPct val="50000"/>
              </a:spcBef>
              <a:buClrTx/>
              <a:buFont typeface="Wingdings" panose="05000000000000000000" pitchFamily="2" charset="2"/>
            </a:pPr>
            <a:r>
              <a:rPr lang="en-US" altLang="zh-CN" sz="2400">
                <a:latin typeface="Arial" panose="020B0604020202020204" pitchFamily="34" charset="0"/>
                <a:ea typeface="宋体" panose="02010600030101010101" pitchFamily="2" charset="-122"/>
              </a:rPr>
              <a:t>made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anim calcmode="lin" valueType="num">
                                      <p:cBhvr additive="base">
                                        <p:cTn id="7" dur="500" fill="hold"/>
                                        <p:tgtEl>
                                          <p:spTgt spid="29700"/>
                                        </p:tgtEl>
                                        <p:attrNameLst>
                                          <p:attrName>ppt_x</p:attrName>
                                        </p:attrNameLst>
                                      </p:cBhvr>
                                      <p:tavLst>
                                        <p:tav tm="0">
                                          <p:val>
                                            <p:strVal val="#ppt_x"/>
                                          </p:val>
                                        </p:tav>
                                        <p:tav tm="100000">
                                          <p:val>
                                            <p:strVal val="#ppt_x"/>
                                          </p:val>
                                        </p:tav>
                                      </p:tavLst>
                                    </p:anim>
                                    <p:anim calcmode="lin" valueType="num">
                                      <p:cBhvr additive="base">
                                        <p:cTn id="8" dur="500" fill="hold"/>
                                        <p:tgtEl>
                                          <p:spTgt spid="297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702"/>
                                        </p:tgtEl>
                                        <p:attrNameLst>
                                          <p:attrName>style.visibility</p:attrName>
                                        </p:attrNameLst>
                                      </p:cBhvr>
                                      <p:to>
                                        <p:strVal val="visible"/>
                                      </p:to>
                                    </p:set>
                                    <p:anim calcmode="lin" valueType="num">
                                      <p:cBhvr additive="base">
                                        <p:cTn id="13" dur="500" fill="hold"/>
                                        <p:tgtEl>
                                          <p:spTgt spid="29702"/>
                                        </p:tgtEl>
                                        <p:attrNameLst>
                                          <p:attrName>ppt_x</p:attrName>
                                        </p:attrNameLst>
                                      </p:cBhvr>
                                      <p:tavLst>
                                        <p:tav tm="0">
                                          <p:val>
                                            <p:strVal val="#ppt_x"/>
                                          </p:val>
                                        </p:tav>
                                        <p:tav tm="100000">
                                          <p:val>
                                            <p:strVal val="#ppt_x"/>
                                          </p:val>
                                        </p:tav>
                                      </p:tavLst>
                                    </p:anim>
                                    <p:anim calcmode="lin" valueType="num">
                                      <p:cBhvr additive="base">
                                        <p:cTn id="14" dur="500" fill="hold"/>
                                        <p:tgtEl>
                                          <p:spTgt spid="2970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9703"/>
                                        </p:tgtEl>
                                        <p:attrNameLst>
                                          <p:attrName>style.visibility</p:attrName>
                                        </p:attrNameLst>
                                      </p:cBhvr>
                                      <p:to>
                                        <p:strVal val="visible"/>
                                      </p:to>
                                    </p:set>
                                    <p:anim calcmode="lin" valueType="num">
                                      <p:cBhvr additive="base">
                                        <p:cTn id="19" dur="500" fill="hold"/>
                                        <p:tgtEl>
                                          <p:spTgt spid="29703"/>
                                        </p:tgtEl>
                                        <p:attrNameLst>
                                          <p:attrName>ppt_x</p:attrName>
                                        </p:attrNameLst>
                                      </p:cBhvr>
                                      <p:tavLst>
                                        <p:tav tm="0">
                                          <p:val>
                                            <p:strVal val="#ppt_x"/>
                                          </p:val>
                                        </p:tav>
                                        <p:tav tm="100000">
                                          <p:val>
                                            <p:strVal val="#ppt_x"/>
                                          </p:val>
                                        </p:tav>
                                      </p:tavLst>
                                    </p:anim>
                                    <p:anim calcmode="lin" valueType="num">
                                      <p:cBhvr additive="base">
                                        <p:cTn id="20" dur="500" fill="hold"/>
                                        <p:tgtEl>
                                          <p:spTgt spid="2970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9704"/>
                                        </p:tgtEl>
                                        <p:attrNameLst>
                                          <p:attrName>style.visibility</p:attrName>
                                        </p:attrNameLst>
                                      </p:cBhvr>
                                      <p:to>
                                        <p:strVal val="visible"/>
                                      </p:to>
                                    </p:set>
                                    <p:anim calcmode="lin" valueType="num">
                                      <p:cBhvr additive="base">
                                        <p:cTn id="25" dur="500" fill="hold"/>
                                        <p:tgtEl>
                                          <p:spTgt spid="29704"/>
                                        </p:tgtEl>
                                        <p:attrNameLst>
                                          <p:attrName>ppt_x</p:attrName>
                                        </p:attrNameLst>
                                      </p:cBhvr>
                                      <p:tavLst>
                                        <p:tav tm="0">
                                          <p:val>
                                            <p:strVal val="#ppt_x"/>
                                          </p:val>
                                        </p:tav>
                                        <p:tav tm="100000">
                                          <p:val>
                                            <p:strVal val="#ppt_x"/>
                                          </p:val>
                                        </p:tav>
                                      </p:tavLst>
                                    </p:anim>
                                    <p:anim calcmode="lin" valueType="num">
                                      <p:cBhvr additive="base">
                                        <p:cTn id="26" dur="500" fill="hold"/>
                                        <p:tgtEl>
                                          <p:spTgt spid="2970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9705"/>
                                        </p:tgtEl>
                                        <p:attrNameLst>
                                          <p:attrName>style.visibility</p:attrName>
                                        </p:attrNameLst>
                                      </p:cBhvr>
                                      <p:to>
                                        <p:strVal val="visible"/>
                                      </p:to>
                                    </p:set>
                                    <p:anim calcmode="lin" valueType="num">
                                      <p:cBhvr additive="base">
                                        <p:cTn id="31" dur="500" fill="hold"/>
                                        <p:tgtEl>
                                          <p:spTgt spid="29705"/>
                                        </p:tgtEl>
                                        <p:attrNameLst>
                                          <p:attrName>ppt_x</p:attrName>
                                        </p:attrNameLst>
                                      </p:cBhvr>
                                      <p:tavLst>
                                        <p:tav tm="0">
                                          <p:val>
                                            <p:strVal val="#ppt_x"/>
                                          </p:val>
                                        </p:tav>
                                        <p:tav tm="100000">
                                          <p:val>
                                            <p:strVal val="#ppt_x"/>
                                          </p:val>
                                        </p:tav>
                                      </p:tavLst>
                                    </p:anim>
                                    <p:anim calcmode="lin" valueType="num">
                                      <p:cBhvr additive="base">
                                        <p:cTn id="32" dur="500" fill="hold"/>
                                        <p:tgtEl>
                                          <p:spTgt spid="2970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9706"/>
                                        </p:tgtEl>
                                        <p:attrNameLst>
                                          <p:attrName>style.visibility</p:attrName>
                                        </p:attrNameLst>
                                      </p:cBhvr>
                                      <p:to>
                                        <p:strVal val="visible"/>
                                      </p:to>
                                    </p:set>
                                    <p:anim calcmode="lin" valueType="num">
                                      <p:cBhvr additive="base">
                                        <p:cTn id="37" dur="500" fill="hold"/>
                                        <p:tgtEl>
                                          <p:spTgt spid="29706"/>
                                        </p:tgtEl>
                                        <p:attrNameLst>
                                          <p:attrName>ppt_x</p:attrName>
                                        </p:attrNameLst>
                                      </p:cBhvr>
                                      <p:tavLst>
                                        <p:tav tm="0">
                                          <p:val>
                                            <p:strVal val="#ppt_x"/>
                                          </p:val>
                                        </p:tav>
                                        <p:tav tm="100000">
                                          <p:val>
                                            <p:strVal val="#ppt_x"/>
                                          </p:val>
                                        </p:tav>
                                      </p:tavLst>
                                    </p:anim>
                                    <p:anim calcmode="lin" valueType="num">
                                      <p:cBhvr additive="base">
                                        <p:cTn id="38" dur="500" fill="hold"/>
                                        <p:tgtEl>
                                          <p:spTgt spid="2970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9707"/>
                                        </p:tgtEl>
                                        <p:attrNameLst>
                                          <p:attrName>style.visibility</p:attrName>
                                        </p:attrNameLst>
                                      </p:cBhvr>
                                      <p:to>
                                        <p:strVal val="visible"/>
                                      </p:to>
                                    </p:set>
                                    <p:anim calcmode="lin" valueType="num">
                                      <p:cBhvr additive="base">
                                        <p:cTn id="43" dur="500" fill="hold"/>
                                        <p:tgtEl>
                                          <p:spTgt spid="29707"/>
                                        </p:tgtEl>
                                        <p:attrNameLst>
                                          <p:attrName>ppt_x</p:attrName>
                                        </p:attrNameLst>
                                      </p:cBhvr>
                                      <p:tavLst>
                                        <p:tav tm="0">
                                          <p:val>
                                            <p:strVal val="#ppt_x"/>
                                          </p:val>
                                        </p:tav>
                                        <p:tav tm="100000">
                                          <p:val>
                                            <p:strVal val="#ppt_x"/>
                                          </p:val>
                                        </p:tav>
                                      </p:tavLst>
                                    </p:anim>
                                    <p:anim calcmode="lin" valueType="num">
                                      <p:cBhvr additive="base">
                                        <p:cTn id="44" dur="500" fill="hold"/>
                                        <p:tgtEl>
                                          <p:spTgt spid="2970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9708">
                                            <p:txEl>
                                              <p:pRg st="0" end="0"/>
                                            </p:txEl>
                                          </p:spTgt>
                                        </p:tgtEl>
                                        <p:attrNameLst>
                                          <p:attrName>style.visibility</p:attrName>
                                        </p:attrNameLst>
                                      </p:cBhvr>
                                      <p:to>
                                        <p:strVal val="visible"/>
                                      </p:to>
                                    </p:set>
                                    <p:anim calcmode="lin" valueType="num">
                                      <p:cBhvr additive="base">
                                        <p:cTn id="49" dur="500" fill="hold"/>
                                        <p:tgtEl>
                                          <p:spTgt spid="29708">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970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9709">
                                            <p:txEl>
                                              <p:pRg st="0" end="0"/>
                                            </p:txEl>
                                          </p:spTgt>
                                        </p:tgtEl>
                                        <p:attrNameLst>
                                          <p:attrName>style.visibility</p:attrName>
                                        </p:attrNameLst>
                                      </p:cBhvr>
                                      <p:to>
                                        <p:strVal val="visible"/>
                                      </p:to>
                                    </p:set>
                                    <p:anim calcmode="lin" valueType="num">
                                      <p:cBhvr additive="base">
                                        <p:cTn id="55" dur="500" fill="hold"/>
                                        <p:tgtEl>
                                          <p:spTgt spid="29709">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970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P spid="29702" grpId="0"/>
      <p:bldP spid="29703" grpId="0"/>
      <p:bldP spid="29704" grpId="0"/>
      <p:bldP spid="29705" grpId="0"/>
      <p:bldP spid="29706" grpId="0"/>
      <p:bldP spid="2970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Box 1"/>
          <p:cNvSpPr txBox="1"/>
          <p:nvPr/>
        </p:nvSpPr>
        <p:spPr>
          <a:xfrm>
            <a:off x="447675" y="1700213"/>
            <a:ext cx="8137525" cy="4432300"/>
          </a:xfrm>
          <a:prstGeom prst="rect">
            <a:avLst/>
          </a:prstGeom>
          <a:noFill/>
          <a:ln w="9525">
            <a:noFill/>
          </a:ln>
        </p:spPr>
        <p:txBody>
          <a:bodyPr anchor="t" anchorCtr="0">
            <a:spAutoFit/>
          </a:bodyPr>
          <a:lstStyle/>
          <a:p>
            <a:pPr algn="just">
              <a:buClrTx/>
              <a:buFont typeface="Wingdings" panose="05000000000000000000" pitchFamily="2" charset="2"/>
            </a:pPr>
            <a:r>
              <a:rPr lang="en-US" altLang="zh-CN" sz="2400" dirty="0">
                <a:latin typeface="Arial" panose="020B0604020202020204" pitchFamily="34" charset="0"/>
                <a:ea typeface="宋体" panose="02010600030101010101" pitchFamily="2" charset="-122"/>
              </a:rPr>
              <a:t>Much of the ______ private investment is now made by multinational  __________ (MNCs). Technical distinctions in  __________ such global corporations are sometimes made to reflect  _______  multinational investments  _____ operations are made exclusively by an executive  ______ from one nation or by a  __________  of different national investment leaders. Clearly, these multinational organizations  _____ a major role in world trade and investments  ________ of their demonstrated management skills,  _________, financial resources, and related advantages.</a:t>
            </a:r>
            <a:endParaRPr lang="zh-CN" altLang="en-US" sz="2400" dirty="0">
              <a:latin typeface="Arial" panose="020B0604020202020204" pitchFamily="34" charset="0"/>
              <a:ea typeface="宋体" panose="02010600030101010101" pitchFamily="2" charset="-122"/>
            </a:endParaRPr>
          </a:p>
          <a:p>
            <a:pPr>
              <a:buClrTx/>
              <a:buFont typeface="Wingdings" panose="05000000000000000000" pitchFamily="2" charset="2"/>
            </a:pPr>
            <a:endParaRPr lang="zh-CN" altLang="en-US" dirty="0">
              <a:latin typeface="Arial" panose="020B0604020202020204" pitchFamily="34" charset="0"/>
              <a:ea typeface="宋体" panose="02010600030101010101" pitchFamily="2" charset="-122"/>
            </a:endParaRPr>
          </a:p>
        </p:txBody>
      </p:sp>
      <p:sp>
        <p:nvSpPr>
          <p:cNvPr id="30723" name="TextBox 1"/>
          <p:cNvSpPr txBox="1"/>
          <p:nvPr/>
        </p:nvSpPr>
        <p:spPr>
          <a:xfrm>
            <a:off x="2124075" y="1700213"/>
            <a:ext cx="1295400" cy="461962"/>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global</a:t>
            </a:r>
            <a:endParaRPr lang="zh-CN" altLang="en-US" sz="2400" dirty="0">
              <a:latin typeface="Arial" panose="020B0604020202020204" pitchFamily="34" charset="0"/>
              <a:ea typeface="宋体" panose="02010600030101010101" pitchFamily="2" charset="-122"/>
            </a:endParaRPr>
          </a:p>
        </p:txBody>
      </p:sp>
      <p:sp>
        <p:nvSpPr>
          <p:cNvPr id="30724" name="TextBox 2"/>
          <p:cNvSpPr txBox="1"/>
          <p:nvPr/>
        </p:nvSpPr>
        <p:spPr>
          <a:xfrm>
            <a:off x="2339975" y="2054225"/>
            <a:ext cx="1889125" cy="461963"/>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corporations</a:t>
            </a:r>
            <a:endParaRPr lang="zh-CN" altLang="en-US" sz="2400" dirty="0">
              <a:latin typeface="Arial" panose="020B0604020202020204" pitchFamily="34" charset="0"/>
              <a:ea typeface="宋体" panose="02010600030101010101" pitchFamily="2" charset="-122"/>
            </a:endParaRPr>
          </a:p>
        </p:txBody>
      </p:sp>
      <p:sp>
        <p:nvSpPr>
          <p:cNvPr id="30725" name="TextBox 3"/>
          <p:cNvSpPr txBox="1"/>
          <p:nvPr/>
        </p:nvSpPr>
        <p:spPr>
          <a:xfrm>
            <a:off x="1042988" y="2420938"/>
            <a:ext cx="1728787" cy="461962"/>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classifying</a:t>
            </a:r>
            <a:endParaRPr lang="zh-CN" altLang="en-US" sz="2400" dirty="0">
              <a:latin typeface="Arial" panose="020B0604020202020204" pitchFamily="34" charset="0"/>
              <a:ea typeface="宋体" panose="02010600030101010101" pitchFamily="2" charset="-122"/>
            </a:endParaRPr>
          </a:p>
        </p:txBody>
      </p:sp>
      <p:sp>
        <p:nvSpPr>
          <p:cNvPr id="30726" name="TextBox 4"/>
          <p:cNvSpPr txBox="1"/>
          <p:nvPr/>
        </p:nvSpPr>
        <p:spPr>
          <a:xfrm>
            <a:off x="3248668" y="2790631"/>
            <a:ext cx="1423988" cy="461963"/>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whether</a:t>
            </a:r>
            <a:endParaRPr lang="zh-CN" altLang="en-US" sz="2400" dirty="0">
              <a:latin typeface="Arial" panose="020B0604020202020204" pitchFamily="34" charset="0"/>
              <a:ea typeface="宋体" panose="02010600030101010101" pitchFamily="2" charset="-122"/>
            </a:endParaRPr>
          </a:p>
        </p:txBody>
      </p:sp>
      <p:sp>
        <p:nvSpPr>
          <p:cNvPr id="30727" name="TextBox 5"/>
          <p:cNvSpPr txBox="1"/>
          <p:nvPr/>
        </p:nvSpPr>
        <p:spPr>
          <a:xfrm>
            <a:off x="647700" y="3141663"/>
            <a:ext cx="792163" cy="460375"/>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and</a:t>
            </a:r>
            <a:endParaRPr lang="zh-CN" altLang="en-US" sz="2400" dirty="0">
              <a:latin typeface="Arial" panose="020B0604020202020204" pitchFamily="34" charset="0"/>
              <a:ea typeface="宋体" panose="02010600030101010101" pitchFamily="2" charset="-122"/>
            </a:endParaRPr>
          </a:p>
        </p:txBody>
      </p:sp>
      <p:sp>
        <p:nvSpPr>
          <p:cNvPr id="30728" name="TextBox 6"/>
          <p:cNvSpPr txBox="1"/>
          <p:nvPr/>
        </p:nvSpPr>
        <p:spPr>
          <a:xfrm>
            <a:off x="508000" y="3548063"/>
            <a:ext cx="1071563" cy="461962"/>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group</a:t>
            </a:r>
            <a:endParaRPr lang="zh-CN" altLang="en-US" sz="2400" dirty="0">
              <a:latin typeface="Arial" panose="020B0604020202020204" pitchFamily="34" charset="0"/>
              <a:ea typeface="宋体" panose="02010600030101010101" pitchFamily="2" charset="-122"/>
            </a:endParaRPr>
          </a:p>
        </p:txBody>
      </p:sp>
      <p:sp>
        <p:nvSpPr>
          <p:cNvPr id="30729" name="TextBox 7"/>
          <p:cNvSpPr txBox="1"/>
          <p:nvPr/>
        </p:nvSpPr>
        <p:spPr>
          <a:xfrm>
            <a:off x="4859338" y="3548063"/>
            <a:ext cx="1873250" cy="461962"/>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combination</a:t>
            </a:r>
            <a:endParaRPr lang="zh-CN" altLang="en-US" sz="2400" dirty="0">
              <a:latin typeface="Arial" panose="020B0604020202020204" pitchFamily="34" charset="0"/>
              <a:ea typeface="宋体" panose="02010600030101010101" pitchFamily="2" charset="-122"/>
            </a:endParaRPr>
          </a:p>
        </p:txBody>
      </p:sp>
      <p:sp>
        <p:nvSpPr>
          <p:cNvPr id="30730" name="TextBox 8"/>
          <p:cNvSpPr txBox="1"/>
          <p:nvPr/>
        </p:nvSpPr>
        <p:spPr>
          <a:xfrm>
            <a:off x="2555875" y="4292600"/>
            <a:ext cx="1152525" cy="461963"/>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play</a:t>
            </a:r>
            <a:endParaRPr lang="zh-CN" altLang="en-US" sz="2400" dirty="0">
              <a:latin typeface="Arial" panose="020B0604020202020204" pitchFamily="34" charset="0"/>
              <a:ea typeface="宋体" panose="02010600030101010101" pitchFamily="2" charset="-122"/>
            </a:endParaRPr>
          </a:p>
        </p:txBody>
      </p:sp>
      <p:sp>
        <p:nvSpPr>
          <p:cNvPr id="30731" name="TextBox 9"/>
          <p:cNvSpPr txBox="1"/>
          <p:nvPr/>
        </p:nvSpPr>
        <p:spPr>
          <a:xfrm>
            <a:off x="2343150" y="4652963"/>
            <a:ext cx="1584325" cy="461962"/>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because</a:t>
            </a:r>
            <a:endParaRPr lang="zh-CN" altLang="en-US" sz="2400" dirty="0">
              <a:latin typeface="Arial" panose="020B0604020202020204" pitchFamily="34" charset="0"/>
              <a:ea typeface="宋体" panose="02010600030101010101" pitchFamily="2" charset="-122"/>
            </a:endParaRPr>
          </a:p>
        </p:txBody>
      </p:sp>
      <p:sp>
        <p:nvSpPr>
          <p:cNvPr id="30732" name="TextBox 10"/>
          <p:cNvSpPr txBox="1"/>
          <p:nvPr/>
        </p:nvSpPr>
        <p:spPr>
          <a:xfrm>
            <a:off x="3252788" y="5018088"/>
            <a:ext cx="1952625" cy="461962"/>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technology</a:t>
            </a:r>
            <a:endParaRPr lang="zh-CN" altLang="en-US" sz="24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3"/>
                                        </p:tgtEl>
                                        <p:attrNameLst>
                                          <p:attrName>style.visibility</p:attrName>
                                        </p:attrNameLst>
                                      </p:cBhvr>
                                      <p:to>
                                        <p:strVal val="visible"/>
                                      </p:to>
                                    </p:set>
                                    <p:anim calcmode="lin" valueType="num">
                                      <p:cBhvr additive="base">
                                        <p:cTn id="7" dur="500" fill="hold"/>
                                        <p:tgtEl>
                                          <p:spTgt spid="30723"/>
                                        </p:tgtEl>
                                        <p:attrNameLst>
                                          <p:attrName>ppt_x</p:attrName>
                                        </p:attrNameLst>
                                      </p:cBhvr>
                                      <p:tavLst>
                                        <p:tav tm="0">
                                          <p:val>
                                            <p:strVal val="#ppt_x"/>
                                          </p:val>
                                        </p:tav>
                                        <p:tav tm="100000">
                                          <p:val>
                                            <p:strVal val="#ppt_x"/>
                                          </p:val>
                                        </p:tav>
                                      </p:tavLst>
                                    </p:anim>
                                    <p:anim calcmode="lin" valueType="num">
                                      <p:cBhvr additive="base">
                                        <p:cTn id="8" dur="500" fill="hold"/>
                                        <p:tgtEl>
                                          <p:spTgt spid="307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724"/>
                                        </p:tgtEl>
                                        <p:attrNameLst>
                                          <p:attrName>style.visibility</p:attrName>
                                        </p:attrNameLst>
                                      </p:cBhvr>
                                      <p:to>
                                        <p:strVal val="visible"/>
                                      </p:to>
                                    </p:set>
                                    <p:anim calcmode="lin" valueType="num">
                                      <p:cBhvr additive="base">
                                        <p:cTn id="13" dur="500" fill="hold"/>
                                        <p:tgtEl>
                                          <p:spTgt spid="30724"/>
                                        </p:tgtEl>
                                        <p:attrNameLst>
                                          <p:attrName>ppt_x</p:attrName>
                                        </p:attrNameLst>
                                      </p:cBhvr>
                                      <p:tavLst>
                                        <p:tav tm="0">
                                          <p:val>
                                            <p:strVal val="#ppt_x"/>
                                          </p:val>
                                        </p:tav>
                                        <p:tav tm="100000">
                                          <p:val>
                                            <p:strVal val="#ppt_x"/>
                                          </p:val>
                                        </p:tav>
                                      </p:tavLst>
                                    </p:anim>
                                    <p:anim calcmode="lin" valueType="num">
                                      <p:cBhvr additive="base">
                                        <p:cTn id="14" dur="500" fill="hold"/>
                                        <p:tgtEl>
                                          <p:spTgt spid="307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725"/>
                                        </p:tgtEl>
                                        <p:attrNameLst>
                                          <p:attrName>style.visibility</p:attrName>
                                        </p:attrNameLst>
                                      </p:cBhvr>
                                      <p:to>
                                        <p:strVal val="visible"/>
                                      </p:to>
                                    </p:set>
                                    <p:anim calcmode="lin" valueType="num">
                                      <p:cBhvr additive="base">
                                        <p:cTn id="19" dur="500" fill="hold"/>
                                        <p:tgtEl>
                                          <p:spTgt spid="30725"/>
                                        </p:tgtEl>
                                        <p:attrNameLst>
                                          <p:attrName>ppt_x</p:attrName>
                                        </p:attrNameLst>
                                      </p:cBhvr>
                                      <p:tavLst>
                                        <p:tav tm="0">
                                          <p:val>
                                            <p:strVal val="#ppt_x"/>
                                          </p:val>
                                        </p:tav>
                                        <p:tav tm="100000">
                                          <p:val>
                                            <p:strVal val="#ppt_x"/>
                                          </p:val>
                                        </p:tav>
                                      </p:tavLst>
                                    </p:anim>
                                    <p:anim calcmode="lin" valueType="num">
                                      <p:cBhvr additive="base">
                                        <p:cTn id="20" dur="500" fill="hold"/>
                                        <p:tgtEl>
                                          <p:spTgt spid="3072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0726"/>
                                        </p:tgtEl>
                                        <p:attrNameLst>
                                          <p:attrName>style.visibility</p:attrName>
                                        </p:attrNameLst>
                                      </p:cBhvr>
                                      <p:to>
                                        <p:strVal val="visible"/>
                                      </p:to>
                                    </p:set>
                                    <p:anim calcmode="lin" valueType="num">
                                      <p:cBhvr additive="base">
                                        <p:cTn id="25" dur="500" fill="hold"/>
                                        <p:tgtEl>
                                          <p:spTgt spid="30726"/>
                                        </p:tgtEl>
                                        <p:attrNameLst>
                                          <p:attrName>ppt_x</p:attrName>
                                        </p:attrNameLst>
                                      </p:cBhvr>
                                      <p:tavLst>
                                        <p:tav tm="0">
                                          <p:val>
                                            <p:strVal val="#ppt_x"/>
                                          </p:val>
                                        </p:tav>
                                        <p:tav tm="100000">
                                          <p:val>
                                            <p:strVal val="#ppt_x"/>
                                          </p:val>
                                        </p:tav>
                                      </p:tavLst>
                                    </p:anim>
                                    <p:anim calcmode="lin" valueType="num">
                                      <p:cBhvr additive="base">
                                        <p:cTn id="26" dur="500" fill="hold"/>
                                        <p:tgtEl>
                                          <p:spTgt spid="3072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0727"/>
                                        </p:tgtEl>
                                        <p:attrNameLst>
                                          <p:attrName>style.visibility</p:attrName>
                                        </p:attrNameLst>
                                      </p:cBhvr>
                                      <p:to>
                                        <p:strVal val="visible"/>
                                      </p:to>
                                    </p:set>
                                    <p:anim calcmode="lin" valueType="num">
                                      <p:cBhvr additive="base">
                                        <p:cTn id="31" dur="500" fill="hold"/>
                                        <p:tgtEl>
                                          <p:spTgt spid="30727"/>
                                        </p:tgtEl>
                                        <p:attrNameLst>
                                          <p:attrName>ppt_x</p:attrName>
                                        </p:attrNameLst>
                                      </p:cBhvr>
                                      <p:tavLst>
                                        <p:tav tm="0">
                                          <p:val>
                                            <p:strVal val="#ppt_x"/>
                                          </p:val>
                                        </p:tav>
                                        <p:tav tm="100000">
                                          <p:val>
                                            <p:strVal val="#ppt_x"/>
                                          </p:val>
                                        </p:tav>
                                      </p:tavLst>
                                    </p:anim>
                                    <p:anim calcmode="lin" valueType="num">
                                      <p:cBhvr additive="base">
                                        <p:cTn id="32" dur="500" fill="hold"/>
                                        <p:tgtEl>
                                          <p:spTgt spid="3072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0728"/>
                                        </p:tgtEl>
                                        <p:attrNameLst>
                                          <p:attrName>style.visibility</p:attrName>
                                        </p:attrNameLst>
                                      </p:cBhvr>
                                      <p:to>
                                        <p:strVal val="visible"/>
                                      </p:to>
                                    </p:set>
                                    <p:anim calcmode="lin" valueType="num">
                                      <p:cBhvr additive="base">
                                        <p:cTn id="37" dur="500" fill="hold"/>
                                        <p:tgtEl>
                                          <p:spTgt spid="30728"/>
                                        </p:tgtEl>
                                        <p:attrNameLst>
                                          <p:attrName>ppt_x</p:attrName>
                                        </p:attrNameLst>
                                      </p:cBhvr>
                                      <p:tavLst>
                                        <p:tav tm="0">
                                          <p:val>
                                            <p:strVal val="#ppt_x"/>
                                          </p:val>
                                        </p:tav>
                                        <p:tav tm="100000">
                                          <p:val>
                                            <p:strVal val="#ppt_x"/>
                                          </p:val>
                                        </p:tav>
                                      </p:tavLst>
                                    </p:anim>
                                    <p:anim calcmode="lin" valueType="num">
                                      <p:cBhvr additive="base">
                                        <p:cTn id="38" dur="500" fill="hold"/>
                                        <p:tgtEl>
                                          <p:spTgt spid="3072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0729"/>
                                        </p:tgtEl>
                                        <p:attrNameLst>
                                          <p:attrName>style.visibility</p:attrName>
                                        </p:attrNameLst>
                                      </p:cBhvr>
                                      <p:to>
                                        <p:strVal val="visible"/>
                                      </p:to>
                                    </p:set>
                                    <p:anim calcmode="lin" valueType="num">
                                      <p:cBhvr additive="base">
                                        <p:cTn id="43" dur="500" fill="hold"/>
                                        <p:tgtEl>
                                          <p:spTgt spid="30729"/>
                                        </p:tgtEl>
                                        <p:attrNameLst>
                                          <p:attrName>ppt_x</p:attrName>
                                        </p:attrNameLst>
                                      </p:cBhvr>
                                      <p:tavLst>
                                        <p:tav tm="0">
                                          <p:val>
                                            <p:strVal val="#ppt_x"/>
                                          </p:val>
                                        </p:tav>
                                        <p:tav tm="100000">
                                          <p:val>
                                            <p:strVal val="#ppt_x"/>
                                          </p:val>
                                        </p:tav>
                                      </p:tavLst>
                                    </p:anim>
                                    <p:anim calcmode="lin" valueType="num">
                                      <p:cBhvr additive="base">
                                        <p:cTn id="44" dur="500" fill="hold"/>
                                        <p:tgtEl>
                                          <p:spTgt spid="3072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0730"/>
                                        </p:tgtEl>
                                        <p:attrNameLst>
                                          <p:attrName>style.visibility</p:attrName>
                                        </p:attrNameLst>
                                      </p:cBhvr>
                                      <p:to>
                                        <p:strVal val="visible"/>
                                      </p:to>
                                    </p:set>
                                    <p:anim calcmode="lin" valueType="num">
                                      <p:cBhvr additive="base">
                                        <p:cTn id="49" dur="500" fill="hold"/>
                                        <p:tgtEl>
                                          <p:spTgt spid="30730"/>
                                        </p:tgtEl>
                                        <p:attrNameLst>
                                          <p:attrName>ppt_x</p:attrName>
                                        </p:attrNameLst>
                                      </p:cBhvr>
                                      <p:tavLst>
                                        <p:tav tm="0">
                                          <p:val>
                                            <p:strVal val="#ppt_x"/>
                                          </p:val>
                                        </p:tav>
                                        <p:tav tm="100000">
                                          <p:val>
                                            <p:strVal val="#ppt_x"/>
                                          </p:val>
                                        </p:tav>
                                      </p:tavLst>
                                    </p:anim>
                                    <p:anim calcmode="lin" valueType="num">
                                      <p:cBhvr additive="base">
                                        <p:cTn id="50" dur="500" fill="hold"/>
                                        <p:tgtEl>
                                          <p:spTgt spid="3073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0731"/>
                                        </p:tgtEl>
                                        <p:attrNameLst>
                                          <p:attrName>style.visibility</p:attrName>
                                        </p:attrNameLst>
                                      </p:cBhvr>
                                      <p:to>
                                        <p:strVal val="visible"/>
                                      </p:to>
                                    </p:set>
                                    <p:anim calcmode="lin" valueType="num">
                                      <p:cBhvr additive="base">
                                        <p:cTn id="55" dur="500" fill="hold"/>
                                        <p:tgtEl>
                                          <p:spTgt spid="30731"/>
                                        </p:tgtEl>
                                        <p:attrNameLst>
                                          <p:attrName>ppt_x</p:attrName>
                                        </p:attrNameLst>
                                      </p:cBhvr>
                                      <p:tavLst>
                                        <p:tav tm="0">
                                          <p:val>
                                            <p:strVal val="#ppt_x"/>
                                          </p:val>
                                        </p:tav>
                                        <p:tav tm="100000">
                                          <p:val>
                                            <p:strVal val="#ppt_x"/>
                                          </p:val>
                                        </p:tav>
                                      </p:tavLst>
                                    </p:anim>
                                    <p:anim calcmode="lin" valueType="num">
                                      <p:cBhvr additive="base">
                                        <p:cTn id="56" dur="500" fill="hold"/>
                                        <p:tgtEl>
                                          <p:spTgt spid="3073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0732"/>
                                        </p:tgtEl>
                                        <p:attrNameLst>
                                          <p:attrName>style.visibility</p:attrName>
                                        </p:attrNameLst>
                                      </p:cBhvr>
                                      <p:to>
                                        <p:strVal val="visible"/>
                                      </p:to>
                                    </p:set>
                                    <p:anim calcmode="lin" valueType="num">
                                      <p:cBhvr additive="base">
                                        <p:cTn id="61" dur="500" fill="hold"/>
                                        <p:tgtEl>
                                          <p:spTgt spid="30732"/>
                                        </p:tgtEl>
                                        <p:attrNameLst>
                                          <p:attrName>ppt_x</p:attrName>
                                        </p:attrNameLst>
                                      </p:cBhvr>
                                      <p:tavLst>
                                        <p:tav tm="0">
                                          <p:val>
                                            <p:strVal val="#ppt_x"/>
                                          </p:val>
                                        </p:tav>
                                        <p:tav tm="100000">
                                          <p:val>
                                            <p:strVal val="#ppt_x"/>
                                          </p:val>
                                        </p:tav>
                                      </p:tavLst>
                                    </p:anim>
                                    <p:anim calcmode="lin" valueType="num">
                                      <p:cBhvr additive="base">
                                        <p:cTn id="62" dur="500" fill="hold"/>
                                        <p:tgtEl>
                                          <p:spTgt spid="307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P spid="30724" grpId="0"/>
      <p:bldP spid="30725" grpId="0"/>
      <p:bldP spid="30726" grpId="0"/>
      <p:bldP spid="30727" grpId="0"/>
      <p:bldP spid="30728" grpId="0"/>
      <p:bldP spid="30729" grpId="0"/>
      <p:bldP spid="30730" grpId="0"/>
      <p:bldP spid="30731" grpId="0"/>
      <p:bldP spid="3073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Box 2"/>
          <p:cNvSpPr txBox="1"/>
          <p:nvPr/>
        </p:nvSpPr>
        <p:spPr>
          <a:xfrm>
            <a:off x="684213" y="1355725"/>
            <a:ext cx="7416800" cy="4062413"/>
          </a:xfrm>
          <a:prstGeom prst="rect">
            <a:avLst/>
          </a:prstGeom>
          <a:noFill/>
          <a:ln w="9525">
            <a:noFill/>
          </a:ln>
        </p:spPr>
        <p:txBody>
          <a:bodyPr anchor="t" anchorCtr="0">
            <a:spAutoFit/>
          </a:bodyPr>
          <a:lstStyle/>
          <a:p>
            <a:pPr algn="just">
              <a:buClrTx/>
              <a:buFont typeface="Wingdings" panose="05000000000000000000" pitchFamily="2" charset="2"/>
            </a:pPr>
            <a:r>
              <a:rPr lang="en-US" altLang="zh-CN" sz="2400" dirty="0">
                <a:latin typeface="Arial" panose="020B0604020202020204" pitchFamily="34" charset="0"/>
                <a:ea typeface="宋体" panose="02010600030101010101" pitchFamily="2" charset="-122"/>
              </a:rPr>
              <a:t>MNCs, nevertheless, must  ________ frequently governmental and other ______  who contend that such far-flung companies are able to ________  or avoid national regulation by virtue of their ability to ______ new (and at times old) investments from one country to another. Some governments have adopted exacting _____  which MNCs must follow in their countries, the most common of which requires a majority or significant ________  of domestic as opposed to foreign ownership.</a:t>
            </a:r>
            <a:endParaRPr lang="zh-CN" altLang="en-US" sz="2400" dirty="0">
              <a:latin typeface="Arial" panose="020B0604020202020204" pitchFamily="34" charset="0"/>
              <a:ea typeface="宋体" panose="02010600030101010101" pitchFamily="2" charset="-122"/>
            </a:endParaRPr>
          </a:p>
          <a:p>
            <a:pPr>
              <a:buClrTx/>
              <a:buFont typeface="Wingdings" panose="05000000000000000000" pitchFamily="2" charset="2"/>
            </a:pPr>
            <a:endParaRPr lang="zh-CN" altLang="en-US" dirty="0">
              <a:latin typeface="Arial" panose="020B0604020202020204" pitchFamily="34" charset="0"/>
              <a:ea typeface="宋体" panose="02010600030101010101" pitchFamily="2" charset="-122"/>
            </a:endParaRPr>
          </a:p>
        </p:txBody>
      </p:sp>
      <p:sp>
        <p:nvSpPr>
          <p:cNvPr id="31747" name="TextBox 1"/>
          <p:cNvSpPr txBox="1"/>
          <p:nvPr/>
        </p:nvSpPr>
        <p:spPr>
          <a:xfrm>
            <a:off x="4788024" y="1324439"/>
            <a:ext cx="1420812" cy="461963"/>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confront</a:t>
            </a:r>
            <a:endParaRPr lang="zh-CN" altLang="en-US" sz="2400" dirty="0">
              <a:latin typeface="Arial" panose="020B0604020202020204" pitchFamily="34" charset="0"/>
              <a:ea typeface="宋体" panose="02010600030101010101" pitchFamily="2" charset="-122"/>
            </a:endParaRPr>
          </a:p>
        </p:txBody>
      </p:sp>
      <p:sp>
        <p:nvSpPr>
          <p:cNvPr id="31748" name="TextBox 2"/>
          <p:cNvSpPr txBox="1"/>
          <p:nvPr/>
        </p:nvSpPr>
        <p:spPr>
          <a:xfrm>
            <a:off x="4105275" y="1700213"/>
            <a:ext cx="1223963" cy="461962"/>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critics</a:t>
            </a:r>
            <a:endParaRPr lang="zh-CN" altLang="en-US" sz="2400" dirty="0">
              <a:latin typeface="Arial" panose="020B0604020202020204" pitchFamily="34" charset="0"/>
              <a:ea typeface="宋体" panose="02010600030101010101" pitchFamily="2" charset="-122"/>
            </a:endParaRPr>
          </a:p>
        </p:txBody>
      </p:sp>
      <p:sp>
        <p:nvSpPr>
          <p:cNvPr id="31749" name="TextBox 3"/>
          <p:cNvSpPr txBox="1"/>
          <p:nvPr/>
        </p:nvSpPr>
        <p:spPr>
          <a:xfrm>
            <a:off x="6012657" y="2060848"/>
            <a:ext cx="1404937" cy="461963"/>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minimize</a:t>
            </a:r>
            <a:endParaRPr lang="zh-CN" altLang="en-US" sz="2400" dirty="0">
              <a:latin typeface="Arial" panose="020B0604020202020204" pitchFamily="34" charset="0"/>
              <a:ea typeface="宋体" panose="02010600030101010101" pitchFamily="2" charset="-122"/>
            </a:endParaRPr>
          </a:p>
        </p:txBody>
      </p:sp>
      <p:sp>
        <p:nvSpPr>
          <p:cNvPr id="31750" name="TextBox 4"/>
          <p:cNvSpPr txBox="1"/>
          <p:nvPr/>
        </p:nvSpPr>
        <p:spPr>
          <a:xfrm>
            <a:off x="960438" y="2781300"/>
            <a:ext cx="936625" cy="461963"/>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shift</a:t>
            </a:r>
            <a:endParaRPr lang="zh-CN" altLang="en-US" sz="2400" dirty="0">
              <a:latin typeface="Arial" panose="020B0604020202020204" pitchFamily="34" charset="0"/>
              <a:ea typeface="宋体" panose="02010600030101010101" pitchFamily="2" charset="-122"/>
            </a:endParaRPr>
          </a:p>
        </p:txBody>
      </p:sp>
      <p:sp>
        <p:nvSpPr>
          <p:cNvPr id="31751" name="TextBox 5"/>
          <p:cNvSpPr txBox="1"/>
          <p:nvPr/>
        </p:nvSpPr>
        <p:spPr>
          <a:xfrm>
            <a:off x="1979613" y="3503613"/>
            <a:ext cx="1008062" cy="461962"/>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rules</a:t>
            </a:r>
            <a:endParaRPr lang="zh-CN" altLang="en-US" sz="2400" dirty="0">
              <a:latin typeface="Arial" panose="020B0604020202020204" pitchFamily="34" charset="0"/>
              <a:ea typeface="宋体" panose="02010600030101010101" pitchFamily="2" charset="-122"/>
            </a:endParaRPr>
          </a:p>
        </p:txBody>
      </p:sp>
      <p:sp>
        <p:nvSpPr>
          <p:cNvPr id="31752" name="TextBox 6"/>
          <p:cNvSpPr txBox="1"/>
          <p:nvPr/>
        </p:nvSpPr>
        <p:spPr>
          <a:xfrm>
            <a:off x="3996531" y="4252999"/>
            <a:ext cx="1441450" cy="461962"/>
          </a:xfrm>
          <a:prstGeom prst="rect">
            <a:avLst/>
          </a:prstGeom>
          <a:noFill/>
          <a:ln w="9525">
            <a:noFill/>
          </a:ln>
        </p:spPr>
        <p:txBody>
          <a:bodyPr anchor="t" anchorCtr="0">
            <a:spAutoFit/>
          </a:bodyPr>
          <a:lstStyle/>
          <a:p>
            <a:r>
              <a:rPr lang="en-US" altLang="zh-CN" sz="2400" dirty="0">
                <a:latin typeface="Arial" panose="020B0604020202020204" pitchFamily="34" charset="0"/>
                <a:ea typeface="宋体" panose="02010600030101010101" pitchFamily="2" charset="-122"/>
              </a:rPr>
              <a:t>minority</a:t>
            </a:r>
            <a:endParaRPr lang="zh-CN" altLang="en-US" sz="24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anim calcmode="lin" valueType="num">
                                      <p:cBhvr additive="base">
                                        <p:cTn id="7" dur="500" fill="hold"/>
                                        <p:tgtEl>
                                          <p:spTgt spid="31747"/>
                                        </p:tgtEl>
                                        <p:attrNameLst>
                                          <p:attrName>ppt_x</p:attrName>
                                        </p:attrNameLst>
                                      </p:cBhvr>
                                      <p:tavLst>
                                        <p:tav tm="0">
                                          <p:val>
                                            <p:strVal val="#ppt_x"/>
                                          </p:val>
                                        </p:tav>
                                        <p:tav tm="100000">
                                          <p:val>
                                            <p:strVal val="#ppt_x"/>
                                          </p:val>
                                        </p:tav>
                                      </p:tavLst>
                                    </p:anim>
                                    <p:anim calcmode="lin" valueType="num">
                                      <p:cBhvr additive="base">
                                        <p:cTn id="8" dur="500" fill="hold"/>
                                        <p:tgtEl>
                                          <p:spTgt spid="317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748"/>
                                        </p:tgtEl>
                                        <p:attrNameLst>
                                          <p:attrName>style.visibility</p:attrName>
                                        </p:attrNameLst>
                                      </p:cBhvr>
                                      <p:to>
                                        <p:strVal val="visible"/>
                                      </p:to>
                                    </p:set>
                                    <p:anim calcmode="lin" valueType="num">
                                      <p:cBhvr additive="base">
                                        <p:cTn id="13" dur="500" fill="hold"/>
                                        <p:tgtEl>
                                          <p:spTgt spid="31748"/>
                                        </p:tgtEl>
                                        <p:attrNameLst>
                                          <p:attrName>ppt_x</p:attrName>
                                        </p:attrNameLst>
                                      </p:cBhvr>
                                      <p:tavLst>
                                        <p:tav tm="0">
                                          <p:val>
                                            <p:strVal val="#ppt_x"/>
                                          </p:val>
                                        </p:tav>
                                        <p:tav tm="100000">
                                          <p:val>
                                            <p:strVal val="#ppt_x"/>
                                          </p:val>
                                        </p:tav>
                                      </p:tavLst>
                                    </p:anim>
                                    <p:anim calcmode="lin" valueType="num">
                                      <p:cBhvr additive="base">
                                        <p:cTn id="14" dur="500" fill="hold"/>
                                        <p:tgtEl>
                                          <p:spTgt spid="3174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1749"/>
                                        </p:tgtEl>
                                        <p:attrNameLst>
                                          <p:attrName>style.visibility</p:attrName>
                                        </p:attrNameLst>
                                      </p:cBhvr>
                                      <p:to>
                                        <p:strVal val="visible"/>
                                      </p:to>
                                    </p:set>
                                    <p:anim calcmode="lin" valueType="num">
                                      <p:cBhvr additive="base">
                                        <p:cTn id="19" dur="500" fill="hold"/>
                                        <p:tgtEl>
                                          <p:spTgt spid="31749"/>
                                        </p:tgtEl>
                                        <p:attrNameLst>
                                          <p:attrName>ppt_x</p:attrName>
                                        </p:attrNameLst>
                                      </p:cBhvr>
                                      <p:tavLst>
                                        <p:tav tm="0">
                                          <p:val>
                                            <p:strVal val="#ppt_x"/>
                                          </p:val>
                                        </p:tav>
                                        <p:tav tm="100000">
                                          <p:val>
                                            <p:strVal val="#ppt_x"/>
                                          </p:val>
                                        </p:tav>
                                      </p:tavLst>
                                    </p:anim>
                                    <p:anim calcmode="lin" valueType="num">
                                      <p:cBhvr additive="base">
                                        <p:cTn id="20" dur="500" fill="hold"/>
                                        <p:tgtEl>
                                          <p:spTgt spid="3174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1750"/>
                                        </p:tgtEl>
                                        <p:attrNameLst>
                                          <p:attrName>style.visibility</p:attrName>
                                        </p:attrNameLst>
                                      </p:cBhvr>
                                      <p:to>
                                        <p:strVal val="visible"/>
                                      </p:to>
                                    </p:set>
                                    <p:anim calcmode="lin" valueType="num">
                                      <p:cBhvr additive="base">
                                        <p:cTn id="25" dur="500" fill="hold"/>
                                        <p:tgtEl>
                                          <p:spTgt spid="31750"/>
                                        </p:tgtEl>
                                        <p:attrNameLst>
                                          <p:attrName>ppt_x</p:attrName>
                                        </p:attrNameLst>
                                      </p:cBhvr>
                                      <p:tavLst>
                                        <p:tav tm="0">
                                          <p:val>
                                            <p:strVal val="#ppt_x"/>
                                          </p:val>
                                        </p:tav>
                                        <p:tav tm="100000">
                                          <p:val>
                                            <p:strVal val="#ppt_x"/>
                                          </p:val>
                                        </p:tav>
                                      </p:tavLst>
                                    </p:anim>
                                    <p:anim calcmode="lin" valueType="num">
                                      <p:cBhvr additive="base">
                                        <p:cTn id="26" dur="500" fill="hold"/>
                                        <p:tgtEl>
                                          <p:spTgt spid="3175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1751"/>
                                        </p:tgtEl>
                                        <p:attrNameLst>
                                          <p:attrName>style.visibility</p:attrName>
                                        </p:attrNameLst>
                                      </p:cBhvr>
                                      <p:to>
                                        <p:strVal val="visible"/>
                                      </p:to>
                                    </p:set>
                                    <p:anim calcmode="lin" valueType="num">
                                      <p:cBhvr additive="base">
                                        <p:cTn id="31" dur="500" fill="hold"/>
                                        <p:tgtEl>
                                          <p:spTgt spid="31751"/>
                                        </p:tgtEl>
                                        <p:attrNameLst>
                                          <p:attrName>ppt_x</p:attrName>
                                        </p:attrNameLst>
                                      </p:cBhvr>
                                      <p:tavLst>
                                        <p:tav tm="0">
                                          <p:val>
                                            <p:strVal val="#ppt_x"/>
                                          </p:val>
                                        </p:tav>
                                        <p:tav tm="100000">
                                          <p:val>
                                            <p:strVal val="#ppt_x"/>
                                          </p:val>
                                        </p:tav>
                                      </p:tavLst>
                                    </p:anim>
                                    <p:anim calcmode="lin" valueType="num">
                                      <p:cBhvr additive="base">
                                        <p:cTn id="32" dur="500" fill="hold"/>
                                        <p:tgtEl>
                                          <p:spTgt spid="3175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1752"/>
                                        </p:tgtEl>
                                        <p:attrNameLst>
                                          <p:attrName>style.visibility</p:attrName>
                                        </p:attrNameLst>
                                      </p:cBhvr>
                                      <p:to>
                                        <p:strVal val="visible"/>
                                      </p:to>
                                    </p:set>
                                    <p:anim calcmode="lin" valueType="num">
                                      <p:cBhvr additive="base">
                                        <p:cTn id="37" dur="500" fill="hold"/>
                                        <p:tgtEl>
                                          <p:spTgt spid="31752"/>
                                        </p:tgtEl>
                                        <p:attrNameLst>
                                          <p:attrName>ppt_x</p:attrName>
                                        </p:attrNameLst>
                                      </p:cBhvr>
                                      <p:tavLst>
                                        <p:tav tm="0">
                                          <p:val>
                                            <p:strVal val="#ppt_x"/>
                                          </p:val>
                                        </p:tav>
                                        <p:tav tm="100000">
                                          <p:val>
                                            <p:strVal val="#ppt_x"/>
                                          </p:val>
                                        </p:tav>
                                      </p:tavLst>
                                    </p:anim>
                                    <p:anim calcmode="lin" valueType="num">
                                      <p:cBhvr additive="base">
                                        <p:cTn id="38" dur="500" fill="hold"/>
                                        <p:tgtEl>
                                          <p:spTgt spid="317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31748" grpId="0"/>
      <p:bldP spid="31749" grpId="0"/>
      <p:bldP spid="31750" grpId="0"/>
      <p:bldP spid="31751" grpId="0"/>
      <p:bldP spid="317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3"/>
          <p:cNvSpPr>
            <a:spLocks noGrp="1"/>
          </p:cNvSpPr>
          <p:nvPr>
            <p:ph type="body" idx="4294967295"/>
          </p:nvPr>
        </p:nvSpPr>
        <p:spPr>
          <a:xfrm>
            <a:off x="468313" y="1341438"/>
            <a:ext cx="7704137" cy="4319587"/>
          </a:xfrm>
          <a:ln/>
        </p:spPr>
        <p:txBody>
          <a:bodyPr vert="horz" wrap="square" anchor="t" anchorCtr="0"/>
          <a:lstStyle/>
          <a:p>
            <a:pPr eaLnBrk="1" hangingPunct="1">
              <a:lnSpc>
                <a:spcPct val="80000"/>
              </a:lnSpc>
              <a:buNone/>
            </a:pPr>
            <a:r>
              <a:rPr lang="en-US" altLang="zh-CN" sz="2400" dirty="0"/>
              <a:t>6. contemplate   — </a:t>
            </a:r>
            <a:r>
              <a:rPr lang="zh-CN" altLang="en-US" sz="2400" dirty="0"/>
              <a:t>在心中打算，企图 </a:t>
            </a:r>
          </a:p>
          <a:p>
            <a:pPr eaLnBrk="1" hangingPunct="1">
              <a:lnSpc>
                <a:spcPct val="80000"/>
              </a:lnSpc>
              <a:buNone/>
            </a:pPr>
            <a:r>
              <a:rPr lang="en-US" altLang="zh-CN" sz="2400" dirty="0"/>
              <a:t>7. extraterritorial — </a:t>
            </a:r>
            <a:r>
              <a:rPr lang="zh-CN" altLang="en-US" sz="2400" dirty="0"/>
              <a:t>治外法权的</a:t>
            </a:r>
          </a:p>
          <a:p>
            <a:pPr eaLnBrk="1" hangingPunct="1">
              <a:lnSpc>
                <a:spcPct val="80000"/>
              </a:lnSpc>
              <a:buNone/>
            </a:pPr>
            <a:r>
              <a:rPr lang="en-US" altLang="zh-CN" sz="2400" dirty="0"/>
              <a:t>8. collection — </a:t>
            </a:r>
            <a:r>
              <a:rPr lang="zh-CN" altLang="en-US" sz="2400" dirty="0"/>
              <a:t>收款，托收</a:t>
            </a:r>
          </a:p>
          <a:p>
            <a:pPr eaLnBrk="1" hangingPunct="1">
              <a:lnSpc>
                <a:spcPct val="80000"/>
              </a:lnSpc>
              <a:buNone/>
            </a:pPr>
            <a:r>
              <a:rPr lang="en-US" altLang="zh-CN" sz="2400" dirty="0"/>
              <a:t>9. correspondent bank — </a:t>
            </a:r>
            <a:r>
              <a:rPr lang="zh-CN" altLang="en-US" sz="2400" dirty="0"/>
              <a:t>代理银行，往来银行</a:t>
            </a:r>
          </a:p>
          <a:p>
            <a:pPr eaLnBrk="1" hangingPunct="1">
              <a:lnSpc>
                <a:spcPct val="80000"/>
              </a:lnSpc>
              <a:buNone/>
            </a:pPr>
            <a:r>
              <a:rPr lang="en-US" altLang="zh-CN" sz="2400" dirty="0"/>
              <a:t>10. insurance policy — </a:t>
            </a:r>
            <a:r>
              <a:rPr lang="zh-CN" altLang="en-US" sz="2400" dirty="0"/>
              <a:t>保险单</a:t>
            </a:r>
          </a:p>
          <a:p>
            <a:pPr eaLnBrk="1" hangingPunct="1">
              <a:lnSpc>
                <a:spcPct val="80000"/>
              </a:lnSpc>
              <a:buNone/>
            </a:pPr>
            <a:r>
              <a:rPr lang="en-US" altLang="zh-CN" sz="2400" dirty="0"/>
              <a:t>11. insurance certificate — </a:t>
            </a:r>
            <a:r>
              <a:rPr lang="zh-CN" altLang="en-US" sz="2400" dirty="0"/>
              <a:t>保险凭证</a:t>
            </a:r>
          </a:p>
          <a:p>
            <a:pPr eaLnBrk="1" hangingPunct="1">
              <a:lnSpc>
                <a:spcPct val="80000"/>
              </a:lnSpc>
              <a:buNone/>
            </a:pPr>
            <a:r>
              <a:rPr lang="en-US" altLang="zh-CN" sz="2400" dirty="0"/>
              <a:t>12. weight memo (note) — </a:t>
            </a:r>
            <a:r>
              <a:rPr lang="zh-CN" altLang="en-US" sz="2400" dirty="0"/>
              <a:t>重量单，磅码单</a:t>
            </a:r>
          </a:p>
          <a:p>
            <a:pPr eaLnBrk="1" hangingPunct="1">
              <a:lnSpc>
                <a:spcPct val="80000"/>
              </a:lnSpc>
              <a:buNone/>
            </a:pPr>
            <a:r>
              <a:rPr lang="en-US" altLang="zh-CN" sz="2400" dirty="0"/>
              <a:t>13. institutional — </a:t>
            </a:r>
            <a:r>
              <a:rPr lang="zh-CN" altLang="en-US" sz="2400" dirty="0"/>
              <a:t>惯例的，团体的</a:t>
            </a:r>
          </a:p>
          <a:p>
            <a:pPr eaLnBrk="1" hangingPunct="1">
              <a:lnSpc>
                <a:spcPct val="80000"/>
              </a:lnSpc>
              <a:buNone/>
            </a:pPr>
            <a:r>
              <a:rPr lang="en-US" altLang="zh-CN" sz="2400" dirty="0"/>
              <a:t>14. multilateral — </a:t>
            </a:r>
            <a:r>
              <a:rPr lang="zh-CN" altLang="en-US" sz="2400" dirty="0"/>
              <a:t>多边的，多方的</a:t>
            </a:r>
          </a:p>
          <a:p>
            <a:pPr eaLnBrk="1" hangingPunct="1">
              <a:lnSpc>
                <a:spcPct val="80000"/>
              </a:lnSpc>
              <a:buNone/>
            </a:pPr>
            <a:r>
              <a:rPr lang="en-US" altLang="zh-CN" sz="2400" dirty="0"/>
              <a:t>15. implement — </a:t>
            </a:r>
            <a:r>
              <a:rPr lang="zh-CN" altLang="en-US" sz="2400" dirty="0"/>
              <a:t>实行，实施</a:t>
            </a:r>
          </a:p>
          <a:p>
            <a:pPr eaLnBrk="1" hangingPunct="1">
              <a:lnSpc>
                <a:spcPct val="80000"/>
              </a:lnSpc>
              <a:buNone/>
            </a:pPr>
            <a:r>
              <a:rPr lang="en-US" altLang="zh-CN" sz="2400" dirty="0"/>
              <a:t>16. legislation — </a:t>
            </a:r>
            <a:r>
              <a:rPr lang="zh-CN" altLang="en-US" sz="2400" dirty="0"/>
              <a:t>立法</a:t>
            </a:r>
          </a:p>
          <a:p>
            <a:pPr eaLnBrk="1" hangingPunct="1">
              <a:lnSpc>
                <a:spcPct val="80000"/>
              </a:lnSpc>
              <a:buNone/>
            </a:pPr>
            <a:r>
              <a:rPr lang="en-US" altLang="zh-CN" sz="2400" dirty="0"/>
              <a:t>17. adjudication —</a:t>
            </a:r>
            <a:r>
              <a:rPr lang="zh-CN" altLang="en-US" sz="2400" dirty="0"/>
              <a:t>审判官，裁判员</a:t>
            </a:r>
          </a:p>
          <a:p>
            <a:pPr eaLnBrk="1" hangingPunct="1">
              <a:lnSpc>
                <a:spcPct val="80000"/>
              </a:lnSpc>
            </a:pPr>
            <a:endParaRPr lang="en-US" altLang="zh-CN" sz="24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3"/>
          <p:cNvSpPr>
            <a:spLocks noGrp="1"/>
          </p:cNvSpPr>
          <p:nvPr>
            <p:ph type="body" idx="4294967295"/>
          </p:nvPr>
        </p:nvSpPr>
        <p:spPr>
          <a:xfrm>
            <a:off x="467544" y="1628775"/>
            <a:ext cx="8204969" cy="4114800"/>
          </a:xfrm>
          <a:ln/>
        </p:spPr>
        <p:txBody>
          <a:bodyPr vert="horz" wrap="square" anchor="t" anchorCtr="0"/>
          <a:lstStyle/>
          <a:p>
            <a:pPr eaLnBrk="1" hangingPunct="1">
              <a:lnSpc>
                <a:spcPct val="90000"/>
              </a:lnSpc>
            </a:pPr>
            <a:r>
              <a:rPr lang="en-US" altLang="zh-CN" sz="2400" dirty="0"/>
              <a:t>4. </a:t>
            </a:r>
            <a:r>
              <a:rPr lang="en-US" altLang="zh-CN" sz="2400" b="1" dirty="0"/>
              <a:t>Translate the Following Passage into English</a:t>
            </a:r>
            <a:r>
              <a:rPr lang="zh-CN" altLang="en-US" sz="2400" b="1" dirty="0"/>
              <a:t>，</a:t>
            </a:r>
            <a:r>
              <a:rPr lang="en-US" altLang="zh-CN" sz="2400" b="1" dirty="0"/>
              <a:t>then Answer the Following Questions:</a:t>
            </a:r>
            <a:r>
              <a:rPr lang="en-US" altLang="zh-CN" sz="2400" dirty="0"/>
              <a:t> </a:t>
            </a:r>
          </a:p>
          <a:p>
            <a:pPr eaLnBrk="1" hangingPunct="1">
              <a:lnSpc>
                <a:spcPct val="90000"/>
              </a:lnSpc>
            </a:pPr>
            <a:r>
              <a:rPr lang="zh-CN" altLang="en-US" sz="2400" b="1" dirty="0"/>
              <a:t>管理职能</a:t>
            </a:r>
            <a:endParaRPr lang="zh-CN" altLang="en-US" sz="2400" dirty="0"/>
          </a:p>
          <a:p>
            <a:pPr eaLnBrk="1" hangingPunct="1">
              <a:lnSpc>
                <a:spcPct val="90000"/>
              </a:lnSpc>
            </a:pPr>
            <a:r>
              <a:rPr lang="zh-CN" altLang="en-US" sz="2400" dirty="0"/>
              <a:t>本世纪初，一位名叫亨利</a:t>
            </a:r>
            <a:r>
              <a:rPr lang="en-US" altLang="zh-CN" sz="2400" dirty="0"/>
              <a:t>•</a:t>
            </a:r>
            <a:r>
              <a:rPr lang="zh-CN" altLang="en-US" sz="2400" dirty="0"/>
              <a:t>法约尔的工业家曾撰文指出管理者应履行五项管理职能：计划、组织、指挥、协调和控制。</a:t>
            </a:r>
            <a:r>
              <a:rPr lang="en-US" altLang="zh-CN" sz="2400" dirty="0"/>
              <a:t>50</a:t>
            </a:r>
            <a:r>
              <a:rPr lang="zh-CN" altLang="en-US" sz="2400" dirty="0"/>
              <a:t>年代中期，两位教授把计划、组织、人事安排、指挥和控制作为一本管理教科书的编写框架，该书成为随后</a:t>
            </a:r>
            <a:r>
              <a:rPr lang="en-US" altLang="zh-CN" sz="2400" dirty="0"/>
              <a:t>20</a:t>
            </a:r>
            <a:r>
              <a:rPr lang="zh-CN" altLang="en-US" sz="2400" dirty="0"/>
              <a:t>年中最畅销的管理类教科书。当今最流行的管理教材仍然按管理的职能编排，但这些职能通常已被概括为最基本的四项，即计划、组织、领导和控制。下面我们简要阐述每一项职能的含义。</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p:cNvSpPr>
          <p:nvPr>
            <p:ph type="title" idx="4294967295"/>
          </p:nvPr>
        </p:nvSpPr>
        <p:spPr>
          <a:xfrm>
            <a:off x="179388" y="476250"/>
            <a:ext cx="8018462" cy="576263"/>
          </a:xfrm>
          <a:ln/>
        </p:spPr>
        <p:txBody>
          <a:bodyPr vert="horz" wrap="square" anchor="ctr" anchorCtr="0"/>
          <a:lstStyle/>
          <a:p>
            <a:pPr eaLnBrk="1" hangingPunct="1"/>
            <a:r>
              <a:rPr lang="en-US" altLang="zh-CN" sz="2500" dirty="0"/>
              <a:t>translation:</a:t>
            </a:r>
          </a:p>
        </p:txBody>
      </p:sp>
      <p:sp>
        <p:nvSpPr>
          <p:cNvPr id="33795" name="Rectangle 3"/>
          <p:cNvSpPr>
            <a:spLocks noGrp="1"/>
          </p:cNvSpPr>
          <p:nvPr>
            <p:ph type="body" idx="4294967295"/>
          </p:nvPr>
        </p:nvSpPr>
        <p:spPr>
          <a:xfrm>
            <a:off x="438151" y="1484313"/>
            <a:ext cx="8018462" cy="4114800"/>
          </a:xfrm>
          <a:ln/>
        </p:spPr>
        <p:txBody>
          <a:bodyPr vert="horz" wrap="square" anchor="t" anchorCtr="0"/>
          <a:lstStyle/>
          <a:p>
            <a:pPr eaLnBrk="1" hangingPunct="1">
              <a:lnSpc>
                <a:spcPct val="80000"/>
              </a:lnSpc>
            </a:pPr>
            <a:r>
              <a:rPr lang="en-US" altLang="zh-CN" sz="2400" b="1" dirty="0"/>
              <a:t>Management Functions</a:t>
            </a:r>
            <a:endParaRPr lang="en-US" altLang="zh-CN" sz="2400" dirty="0"/>
          </a:p>
          <a:p>
            <a:pPr algn="just" eaLnBrk="1" hangingPunct="1">
              <a:lnSpc>
                <a:spcPct val="80000"/>
              </a:lnSpc>
            </a:pPr>
            <a:r>
              <a:rPr lang="en-US" altLang="zh-CN" sz="2400" dirty="0"/>
              <a:t>In the early part of this century, a French Industrialist by the name of Henri Fayol wrote that all managers perform five management functions: they plan, organize, command, coordinate, and control.  In the mid-1950s, two professors used the functions of planning, organizing, staffing, directing, and controlling as the framework for a textbook on management that for twenty years was the most widely sold text on the subject.  The most popular textbooks still continue to be organized around management functions, although these have been </a:t>
            </a:r>
            <a:r>
              <a:rPr lang="en-US" altLang="zh-CN" sz="2400" dirty="0">
                <a:solidFill>
                  <a:srgbClr val="FF0000"/>
                </a:solidFill>
              </a:rPr>
              <a:t>generally condensed</a:t>
            </a:r>
            <a:r>
              <a:rPr lang="en-US" altLang="zh-CN" sz="2400" dirty="0"/>
              <a:t>  to the basic four: planning, organizing, leading, and controlling.  Let’s briefly define what each of these functions encompasses.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 calcmode="lin" valueType="num">
                                      <p:cBhvr additive="base">
                                        <p:cTn id="7" dur="500" fill="hold"/>
                                        <p:tgtEl>
                                          <p:spTgt spid="337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79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3795">
                                            <p:txEl>
                                              <p:charRg st="21" end="713"/>
                                            </p:txEl>
                                          </p:spTgt>
                                        </p:tgtEl>
                                        <p:attrNameLst>
                                          <p:attrName>style.visibility</p:attrName>
                                        </p:attrNameLst>
                                      </p:cBhvr>
                                      <p:to>
                                        <p:strVal val="visible"/>
                                      </p:to>
                                    </p:set>
                                    <p:anim calcmode="lin" valueType="num">
                                      <p:cBhvr additive="base">
                                        <p:cTn id="11" dur="500" fill="hold"/>
                                        <p:tgtEl>
                                          <p:spTgt spid="33795">
                                            <p:txEl>
                                              <p:charRg st="21" end="71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3795">
                                            <p:txEl>
                                              <p:charRg st="21" end="7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idx="4294967295"/>
          </p:nvPr>
        </p:nvSpPr>
        <p:spPr>
          <a:ln/>
        </p:spPr>
        <p:txBody>
          <a:bodyPr vert="horz" wrap="square" anchor="ctr" anchorCtr="0"/>
          <a:lstStyle/>
          <a:p>
            <a:endParaRPr lang="zh-CN" altLang="zh-CN"/>
          </a:p>
        </p:txBody>
      </p:sp>
      <p:sp>
        <p:nvSpPr>
          <p:cNvPr id="33794" name="内容占位符 2"/>
          <p:cNvSpPr>
            <a:spLocks noGrp="1"/>
          </p:cNvSpPr>
          <p:nvPr>
            <p:ph idx="4294967295"/>
          </p:nvPr>
        </p:nvSpPr>
        <p:spPr>
          <a:ln/>
        </p:spPr>
        <p:txBody>
          <a:bodyPr vert="horz" wrap="square" anchor="t" anchorCtr="0"/>
          <a:lstStyle/>
          <a:p>
            <a:r>
              <a:rPr lang="zh-CN" altLang="en-US" sz="2400" dirty="0">
                <a:latin typeface="Times New Roman" panose="02020603050405020304" pitchFamily="18" charset="0"/>
              </a:rPr>
              <a:t>如果你心中没有特定的目标，那么无论什么途径也无法使你到达目的地。既然创建组织是为了实现某一目标，则必须有人来拟定这一目标以及实现这一目标的途径。管理者正是这样的人。计划职能包括：确定组织的目标，制定实现这些目标的全面战略计划，建立一套统一的计划体系来综合和协调企业的动作。</a:t>
            </a:r>
            <a:endParaRPr lang="zh-CN" altLang="en-US" sz="24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p:cNvSpPr>
          <p:nvPr>
            <p:ph type="title" idx="4294967295"/>
          </p:nvPr>
        </p:nvSpPr>
        <p:spPr>
          <a:ln/>
        </p:spPr>
        <p:txBody>
          <a:bodyPr vert="horz" wrap="square" anchor="ctr" anchorCtr="0"/>
          <a:lstStyle/>
          <a:p>
            <a:endParaRPr lang="zh-CN" altLang="zh-CN"/>
          </a:p>
        </p:txBody>
      </p:sp>
      <p:sp>
        <p:nvSpPr>
          <p:cNvPr id="35843" name="内容占位符 2"/>
          <p:cNvSpPr>
            <a:spLocks noGrp="1"/>
          </p:cNvSpPr>
          <p:nvPr>
            <p:ph idx="4294967295"/>
          </p:nvPr>
        </p:nvSpPr>
        <p:spPr>
          <a:ln/>
        </p:spPr>
        <p:txBody>
          <a:bodyPr vert="horz" wrap="square" anchor="t" anchorCtr="0"/>
          <a:lstStyle/>
          <a:p>
            <a:pPr algn="just"/>
            <a:r>
              <a:rPr lang="en-US" altLang="zh-CN" sz="2400" dirty="0"/>
              <a:t>If you don’t have any particular destination in mind, </a:t>
            </a:r>
            <a:r>
              <a:rPr lang="en-US" altLang="zh-CN" sz="2400" dirty="0">
                <a:solidFill>
                  <a:srgbClr val="FF0000"/>
                </a:solidFill>
              </a:rPr>
              <a:t>no road will  get you there eventually.</a:t>
            </a:r>
            <a:r>
              <a:rPr lang="en-US" altLang="zh-CN" sz="2400" dirty="0"/>
              <a:t>  Since organizations exist to achieve some purpose, someone must define that purpose and the means for its achievement.  Management is that someone.  The planning function involves defining an organization’s goals, establishing an overall strategy for achieving these goals, and developing a comprehensive hierarchy of plans to integrate and coordinate activities.</a:t>
            </a:r>
            <a:endParaRPr lang="zh-CN" altLang="en-US" sz="2400" dirty="0"/>
          </a:p>
          <a:p>
            <a:pPr algn="just"/>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 calcmode="lin" valueType="num">
                                      <p:cBhvr additive="base">
                                        <p:cTn id="7" dur="500" fill="hold"/>
                                        <p:tgtEl>
                                          <p:spTgt spid="358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584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p:cNvSpPr>
          <p:nvPr>
            <p:ph type="title" idx="4294967295"/>
          </p:nvPr>
        </p:nvSpPr>
        <p:spPr>
          <a:ln/>
        </p:spPr>
        <p:txBody>
          <a:bodyPr vert="horz" wrap="square" anchor="ctr" anchorCtr="0"/>
          <a:lstStyle/>
          <a:p>
            <a:endParaRPr lang="zh-CN" altLang="zh-CN"/>
          </a:p>
        </p:txBody>
      </p:sp>
      <p:sp>
        <p:nvSpPr>
          <p:cNvPr id="35842" name="内容占位符 2"/>
          <p:cNvSpPr>
            <a:spLocks noGrp="1"/>
          </p:cNvSpPr>
          <p:nvPr>
            <p:ph idx="4294967295"/>
          </p:nvPr>
        </p:nvSpPr>
        <p:spPr>
          <a:xfrm>
            <a:off x="395536" y="1600200"/>
            <a:ext cx="8138864" cy="4419600"/>
          </a:xfrm>
          <a:ln/>
        </p:spPr>
        <p:txBody>
          <a:bodyPr vert="horz" wrap="square" anchor="t" anchorCtr="0"/>
          <a:lstStyle/>
          <a:p>
            <a:pPr indent="304800" algn="just"/>
            <a:r>
              <a:rPr lang="zh-CN" altLang="en-US" sz="2400" dirty="0">
                <a:latin typeface="Times New Roman" panose="02020603050405020304" pitchFamily="18" charset="0"/>
              </a:rPr>
              <a:t>管理者也负责策划企业的组织结构，我们称之为组织职能。它包括确定做什么、谁来做、怎样分工、谁向谁汇报及决策应由哪一管理层作出等。</a:t>
            </a:r>
          </a:p>
          <a:p>
            <a:pPr indent="304800" algn="just"/>
            <a:r>
              <a:rPr lang="zh-CN" altLang="en-US" sz="2400" dirty="0">
                <a:latin typeface="Times New Roman" panose="02020603050405020304" pitchFamily="18" charset="0"/>
              </a:rPr>
              <a:t>每个组织都是由人组成的。管理者的职责就是指挥和协调这些人，这便是领导职能。当管理者激励下属、指挥下属的行动、选择最有效的沟通渠道、解决员工间的纠纷时，他们即在履行领导职能。</a:t>
            </a:r>
          </a:p>
          <a:p>
            <a:pPr indent="304800"/>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p:cNvSpPr>
            <a:spLocks noGrp="1"/>
          </p:cNvSpPr>
          <p:nvPr>
            <p:ph type="title" idx="4294967295"/>
          </p:nvPr>
        </p:nvSpPr>
        <p:spPr>
          <a:ln/>
        </p:spPr>
        <p:txBody>
          <a:bodyPr vert="horz" wrap="square" anchor="ctr" anchorCtr="0"/>
          <a:lstStyle/>
          <a:p>
            <a:endParaRPr lang="zh-CN" altLang="zh-CN"/>
          </a:p>
        </p:txBody>
      </p:sp>
      <p:sp>
        <p:nvSpPr>
          <p:cNvPr id="37891" name="内容占位符 2"/>
          <p:cNvSpPr>
            <a:spLocks noGrp="1"/>
          </p:cNvSpPr>
          <p:nvPr>
            <p:ph idx="4294967295"/>
          </p:nvPr>
        </p:nvSpPr>
        <p:spPr>
          <a:xfrm>
            <a:off x="250825" y="1600200"/>
            <a:ext cx="8283575" cy="4419600"/>
          </a:xfrm>
          <a:ln/>
        </p:spPr>
        <p:txBody>
          <a:bodyPr vert="horz" wrap="square" anchor="t" anchorCtr="0"/>
          <a:lstStyle/>
          <a:p>
            <a:pPr algn="just"/>
            <a:r>
              <a:rPr lang="en-US" altLang="zh-CN" sz="2400" dirty="0"/>
              <a:t>Managers are also responsible for designing an organization’s structure.  We call this function organizing.  It includes determining what tasks are to be done, who is to do them, how the tasks are to be grouped, who reports to whom</a:t>
            </a:r>
            <a:r>
              <a:rPr lang="en-US" altLang="zh-CN" sz="2400" dirty="0">
                <a:solidFill>
                  <a:srgbClr val="FF0000"/>
                </a:solidFill>
              </a:rPr>
              <a:t>,</a:t>
            </a:r>
            <a:r>
              <a:rPr lang="en-US" altLang="zh-CN" sz="2400" dirty="0"/>
              <a:t> and at what level decisions are made.</a:t>
            </a:r>
            <a:endParaRPr lang="zh-CN" altLang="en-US" sz="2400" dirty="0"/>
          </a:p>
          <a:p>
            <a:pPr algn="just"/>
            <a:r>
              <a:rPr lang="en-US" altLang="zh-CN" sz="2400" dirty="0"/>
              <a:t>Every organization includes people, and management’s job is to direct and coordinate these people.  This is the function of leading.  When managers motivate subordinates, direct the activities of others, select the most effective communication channel, or resolve conflicts among members, they are engaging in leading.</a:t>
            </a:r>
            <a:endParaRPr lang="zh-CN" altLang="en-US" sz="2400" dirty="0"/>
          </a:p>
          <a:p>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anim calcmode="lin" valueType="num">
                                      <p:cBhvr additive="base">
                                        <p:cTn id="7" dur="500" fill="hold"/>
                                        <p:tgtEl>
                                          <p:spTgt spid="378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78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7891">
                                            <p:txEl>
                                              <p:pRg st="1" end="1"/>
                                            </p:txEl>
                                          </p:spTgt>
                                        </p:tgtEl>
                                        <p:attrNameLst>
                                          <p:attrName>style.visibility</p:attrName>
                                        </p:attrNameLst>
                                      </p:cBhvr>
                                      <p:to>
                                        <p:strVal val="visible"/>
                                      </p:to>
                                    </p:set>
                                    <p:anim calcmode="lin" valueType="num">
                                      <p:cBhvr additive="base">
                                        <p:cTn id="13" dur="500" fill="hold"/>
                                        <p:tgtEl>
                                          <p:spTgt spid="3789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789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1"/>
          <p:cNvSpPr>
            <a:spLocks noGrp="1"/>
          </p:cNvSpPr>
          <p:nvPr>
            <p:ph type="title" idx="4294967295"/>
          </p:nvPr>
        </p:nvSpPr>
        <p:spPr>
          <a:ln/>
        </p:spPr>
        <p:txBody>
          <a:bodyPr vert="horz" wrap="square" anchor="ctr" anchorCtr="0"/>
          <a:lstStyle/>
          <a:p>
            <a:endParaRPr lang="zh-CN" altLang="zh-CN"/>
          </a:p>
        </p:txBody>
      </p:sp>
      <p:sp>
        <p:nvSpPr>
          <p:cNvPr id="37890" name="内容占位符 2"/>
          <p:cNvSpPr>
            <a:spLocks noGrp="1"/>
          </p:cNvSpPr>
          <p:nvPr>
            <p:ph idx="4294967295"/>
          </p:nvPr>
        </p:nvSpPr>
        <p:spPr>
          <a:xfrm>
            <a:off x="395536" y="1600200"/>
            <a:ext cx="8138864" cy="4419600"/>
          </a:xfrm>
          <a:ln/>
        </p:spPr>
        <p:txBody>
          <a:bodyPr vert="horz" wrap="square" anchor="t" anchorCtr="0"/>
          <a:lstStyle/>
          <a:p>
            <a:r>
              <a:rPr lang="zh-CN" altLang="en-US" sz="2400" dirty="0"/>
              <a:t>管理者履行的最后一项职能是控制职能。确定了目标（计划职能）、制定了计划（计划职能），形成了组织结构（组织职能），招聘、培训了人员并作了动员工作（领导职能）之后，依然可能出差错。为了确保一切能按原计划进行，管理者必须监控机构的运行。计划的实施情况必须与预先制定的目标进行比较，如果出现较大的偏差，管理者有责任予以纠正。这一监控、比较、纠正的过程也就是我们所说的控制职能。</a:t>
            </a:r>
          </a:p>
          <a:p>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1"/>
          <p:cNvSpPr>
            <a:spLocks noGrp="1"/>
          </p:cNvSpPr>
          <p:nvPr>
            <p:ph type="title" idx="4294967295"/>
          </p:nvPr>
        </p:nvSpPr>
        <p:spPr>
          <a:ln/>
        </p:spPr>
        <p:txBody>
          <a:bodyPr vert="horz" wrap="square" anchor="ctr" anchorCtr="0"/>
          <a:lstStyle/>
          <a:p>
            <a:endParaRPr lang="zh-CN" altLang="zh-CN"/>
          </a:p>
        </p:txBody>
      </p:sp>
      <p:sp>
        <p:nvSpPr>
          <p:cNvPr id="39939" name="内容占位符 2"/>
          <p:cNvSpPr>
            <a:spLocks noGrp="1"/>
          </p:cNvSpPr>
          <p:nvPr>
            <p:ph idx="4294967295"/>
          </p:nvPr>
        </p:nvSpPr>
        <p:spPr>
          <a:xfrm>
            <a:off x="468313" y="1341438"/>
            <a:ext cx="7924800" cy="4419600"/>
          </a:xfrm>
          <a:ln/>
        </p:spPr>
        <p:txBody>
          <a:bodyPr vert="horz" wrap="square" anchor="t" anchorCtr="0"/>
          <a:lstStyle/>
          <a:p>
            <a:pPr algn="just"/>
            <a:r>
              <a:rPr lang="en-US" altLang="zh-CN" sz="2400" dirty="0"/>
              <a:t>The final function managers perform is controlling.  After the goals are set (planning function), the plans formulated (planning function), the structural arrangements delineated (organizing function), and the people hired, trained, and motivated (leading function), something may still go wrong.  To ensure that things are going as they should, management must monitor the organization’s performance.  Actual performance must be compared with the previously set goals.  </a:t>
            </a:r>
            <a:r>
              <a:rPr lang="en-US" altLang="zh-CN" sz="2400" dirty="0">
                <a:solidFill>
                  <a:srgbClr val="FF0000"/>
                </a:solidFill>
              </a:rPr>
              <a:t>If </a:t>
            </a:r>
            <a:r>
              <a:rPr lang="en-US" altLang="zh-CN" sz="2400" dirty="0"/>
              <a:t>there are any significant deviations, </a:t>
            </a:r>
            <a:r>
              <a:rPr lang="en-US" altLang="zh-CN" sz="2400" dirty="0">
                <a:solidFill>
                  <a:srgbClr val="FF0000"/>
                </a:solidFill>
              </a:rPr>
              <a:t>it is</a:t>
            </a:r>
            <a:r>
              <a:rPr lang="en-US" altLang="zh-CN" sz="2400" dirty="0"/>
              <a:t> management’s job to get the organization back on track.  This process of monitoring, comparing, and correcting is what we mean by the controlling function. </a:t>
            </a:r>
            <a:endParaRPr lang="zh-CN" altLang="en-US" sz="2400" dirty="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 calcmode="lin" valueType="num">
                                      <p:cBhvr additive="base">
                                        <p:cTn id="7" dur="500" fill="hold"/>
                                        <p:tgtEl>
                                          <p:spTgt spid="399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3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p:cNvSpPr>
          <p:nvPr>
            <p:ph type="title" idx="4294967295"/>
          </p:nvPr>
        </p:nvSpPr>
        <p:spPr>
          <a:ln/>
        </p:spPr>
        <p:txBody>
          <a:bodyPr vert="horz" wrap="square" anchor="ctr" anchorCtr="0"/>
          <a:lstStyle/>
          <a:p>
            <a:pPr eaLnBrk="1" hangingPunct="1"/>
            <a:endParaRPr lang="zh-CN" altLang="zh-CN"/>
          </a:p>
        </p:txBody>
      </p:sp>
      <p:sp>
        <p:nvSpPr>
          <p:cNvPr id="40963" name="Rectangle 3"/>
          <p:cNvSpPr>
            <a:spLocks noGrp="1"/>
          </p:cNvSpPr>
          <p:nvPr>
            <p:ph type="body" idx="4294967295"/>
          </p:nvPr>
        </p:nvSpPr>
        <p:spPr>
          <a:xfrm>
            <a:off x="539552" y="1556792"/>
            <a:ext cx="7924800" cy="4419600"/>
          </a:xfrm>
          <a:ln/>
        </p:spPr>
        <p:txBody>
          <a:bodyPr vert="horz" wrap="square" anchor="t" anchorCtr="0"/>
          <a:lstStyle/>
          <a:p>
            <a:pPr eaLnBrk="1" hangingPunct="1">
              <a:lnSpc>
                <a:spcPct val="90000"/>
              </a:lnSpc>
              <a:buNone/>
            </a:pPr>
            <a:r>
              <a:rPr lang="en-US" altLang="zh-CN" sz="2400" dirty="0"/>
              <a:t>1) What functions do </a:t>
            </a:r>
            <a:r>
              <a:rPr lang="en-US" altLang="zh-CN" sz="2400" dirty="0">
                <a:solidFill>
                  <a:srgbClr val="FF0000"/>
                </a:solidFill>
              </a:rPr>
              <a:t>managers</a:t>
            </a:r>
            <a:r>
              <a:rPr lang="en-US" altLang="zh-CN" sz="2400" dirty="0"/>
              <a:t> usually perform?</a:t>
            </a:r>
          </a:p>
          <a:p>
            <a:pPr eaLnBrk="1" hangingPunct="1">
              <a:lnSpc>
                <a:spcPct val="90000"/>
              </a:lnSpc>
              <a:buNone/>
            </a:pPr>
            <a:r>
              <a:rPr lang="en-US" altLang="zh-CN" sz="2400" dirty="0"/>
              <a:t>    All mangers perform five management functions: they plan, organize, command, coordinate, and control.</a:t>
            </a:r>
          </a:p>
          <a:p>
            <a:pPr eaLnBrk="1" hangingPunct="1">
              <a:lnSpc>
                <a:spcPct val="90000"/>
              </a:lnSpc>
              <a:buNone/>
            </a:pPr>
            <a:endParaRPr lang="en-US" altLang="zh-CN" sz="2400" dirty="0"/>
          </a:p>
          <a:p>
            <a:pPr eaLnBrk="1" hangingPunct="1">
              <a:lnSpc>
                <a:spcPct val="90000"/>
              </a:lnSpc>
              <a:buNone/>
            </a:pPr>
            <a:r>
              <a:rPr lang="en-US" altLang="zh-CN" sz="2400" dirty="0"/>
              <a:t>2) What’s the role of management in an organization?</a:t>
            </a:r>
          </a:p>
          <a:p>
            <a:pPr algn="just" eaLnBrk="1" hangingPunct="1">
              <a:lnSpc>
                <a:spcPct val="90000"/>
              </a:lnSpc>
              <a:buNone/>
            </a:pPr>
            <a:r>
              <a:rPr lang="en-US" altLang="zh-CN" sz="2400" dirty="0"/>
              <a:t>    If you don’t have any particular destination in mind, any road will not get you there eventually.  Since organizations exist to achieve some purpose, someone must define that purpose and the means for its achievement.  Management is that someone.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0963">
                                            <p:txEl>
                                              <p:charRg st="46" end="152"/>
                                            </p:txEl>
                                          </p:spTgt>
                                        </p:tgtEl>
                                        <p:attrNameLst>
                                          <p:attrName>style.visibility</p:attrName>
                                        </p:attrNameLst>
                                      </p:cBhvr>
                                      <p:to>
                                        <p:strVal val="visible"/>
                                      </p:to>
                                    </p:set>
                                    <p:animEffect transition="in" filter="diamond(in)">
                                      <p:cBhvr>
                                        <p:cTn id="7" dur="2000"/>
                                        <p:tgtEl>
                                          <p:spTgt spid="40963">
                                            <p:txEl>
                                              <p:charRg st="46" end="152"/>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0963">
                                            <p:txEl>
                                              <p:charRg st="205" end="456"/>
                                            </p:txEl>
                                          </p:spTgt>
                                        </p:tgtEl>
                                        <p:attrNameLst>
                                          <p:attrName>style.visibility</p:attrName>
                                        </p:attrNameLst>
                                      </p:cBhvr>
                                      <p:to>
                                        <p:strVal val="visible"/>
                                      </p:to>
                                    </p:set>
                                    <p:animEffect transition="in" filter="diamond(in)">
                                      <p:cBhvr>
                                        <p:cTn id="12" dur="2000"/>
                                        <p:tgtEl>
                                          <p:spTgt spid="40963">
                                            <p:txEl>
                                              <p:charRg st="205" end="45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p:cNvSpPr>
          <p:nvPr>
            <p:ph type="title" idx="4294967295"/>
          </p:nvPr>
        </p:nvSpPr>
        <p:spPr>
          <a:ln/>
        </p:spPr>
        <p:txBody>
          <a:bodyPr vert="horz" wrap="square" anchor="ctr" anchorCtr="0"/>
          <a:lstStyle/>
          <a:p>
            <a:pPr eaLnBrk="1" hangingPunct="1"/>
            <a:endParaRPr lang="zh-CN" altLang="zh-CN"/>
          </a:p>
        </p:txBody>
      </p:sp>
      <p:sp>
        <p:nvSpPr>
          <p:cNvPr id="41987" name="Rectangle 3"/>
          <p:cNvSpPr>
            <a:spLocks noGrp="1"/>
          </p:cNvSpPr>
          <p:nvPr>
            <p:ph type="body" idx="4294967295"/>
          </p:nvPr>
        </p:nvSpPr>
        <p:spPr>
          <a:ln/>
        </p:spPr>
        <p:txBody>
          <a:bodyPr vert="horz" wrap="square" anchor="t" anchorCtr="0"/>
          <a:lstStyle/>
          <a:p>
            <a:pPr eaLnBrk="1" hangingPunct="1">
              <a:lnSpc>
                <a:spcPct val="80000"/>
              </a:lnSpc>
              <a:buNone/>
            </a:pPr>
            <a:r>
              <a:rPr lang="en-US" altLang="zh-CN" sz="2400" dirty="0"/>
              <a:t>3) Why is controlling Function necessary?</a:t>
            </a:r>
          </a:p>
          <a:p>
            <a:pPr algn="just" eaLnBrk="1" hangingPunct="1">
              <a:lnSpc>
                <a:spcPct val="80000"/>
              </a:lnSpc>
              <a:buNone/>
            </a:pPr>
            <a:r>
              <a:rPr lang="en-US" altLang="zh-CN" sz="2400" dirty="0"/>
              <a:t>    After the goals are set (planning function), the plans formulated (planning function), the structural arrangements delineated (organizing function), and the people hired, trained, and motivated (leading function), something may still go wrong.  To ensure that things are going as they should, management must monitor the organization’s performance.  Actual performance must be compared with the previously set goals. </a:t>
            </a:r>
            <a:r>
              <a:rPr lang="en-US" altLang="zh-CN" sz="2400" dirty="0">
                <a:solidFill>
                  <a:srgbClr val="FF0000"/>
                </a:solidFill>
              </a:rPr>
              <a:t>If</a:t>
            </a:r>
            <a:r>
              <a:rPr lang="en-US" altLang="zh-CN" sz="2400" dirty="0"/>
              <a:t> there are any significant deviations, </a:t>
            </a:r>
            <a:r>
              <a:rPr lang="en-US" altLang="zh-CN" sz="2400" dirty="0">
                <a:solidFill>
                  <a:srgbClr val="FF0000"/>
                </a:solidFill>
              </a:rPr>
              <a:t>it is</a:t>
            </a:r>
            <a:r>
              <a:rPr lang="en-US" altLang="zh-CN" sz="2400" dirty="0"/>
              <a:t> management’s job to get the organization back on track.  This process of monitoring, comparing, and correcting is what we mean by the controlling function.</a:t>
            </a:r>
          </a:p>
          <a:p>
            <a:pPr eaLnBrk="1" hangingPunct="1">
              <a:lnSpc>
                <a:spcPct val="80000"/>
              </a:lnSpc>
              <a:buNone/>
            </a:pPr>
            <a:endParaRPr lang="en-US" altLang="zh-C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1987">
                                            <p:txEl>
                                              <p:charRg st="42" end="665"/>
                                            </p:txEl>
                                          </p:spTgt>
                                        </p:tgtEl>
                                        <p:attrNameLst>
                                          <p:attrName>style.visibility</p:attrName>
                                        </p:attrNameLst>
                                      </p:cBhvr>
                                      <p:to>
                                        <p:strVal val="visible"/>
                                      </p:to>
                                    </p:set>
                                    <p:animEffect transition="in" filter="diamond(in)">
                                      <p:cBhvr>
                                        <p:cTn id="7" dur="2000"/>
                                        <p:tgtEl>
                                          <p:spTgt spid="41987">
                                            <p:txEl>
                                              <p:charRg st="42" end="66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2"/>
          <p:cNvSpPr>
            <a:spLocks noGrp="1"/>
          </p:cNvSpPr>
          <p:nvPr>
            <p:ph type="title" idx="4294967295"/>
          </p:nvPr>
        </p:nvSpPr>
        <p:spPr>
          <a:ln/>
        </p:spPr>
        <p:txBody>
          <a:bodyPr vert="horz" wrap="square" anchor="ctr" anchorCtr="0"/>
          <a:lstStyle/>
          <a:p>
            <a:pPr eaLnBrk="1" hangingPunct="1"/>
            <a:r>
              <a:rPr lang="en-US" altLang="zh-CN" sz="2500" b="1" dirty="0"/>
              <a:t>Ⅱ.Language Points </a:t>
            </a:r>
            <a:r>
              <a:rPr lang="zh-CN" altLang="en-US" sz="2500" b="1" dirty="0"/>
              <a:t>（语言要点）</a:t>
            </a:r>
            <a:r>
              <a:rPr lang="zh-CN" altLang="en-US" sz="2500" dirty="0"/>
              <a:t> </a:t>
            </a:r>
            <a:br>
              <a:rPr lang="zh-CN" altLang="en-US" sz="2100" dirty="0"/>
            </a:br>
            <a:r>
              <a:rPr lang="en-US" altLang="zh-CN" sz="2100" dirty="0"/>
              <a:t>(Teachers should note that here we only give you some of the language points, you may add some by yourself.)</a:t>
            </a:r>
          </a:p>
        </p:txBody>
      </p:sp>
      <p:sp>
        <p:nvSpPr>
          <p:cNvPr id="6146" name="Rectangle 3"/>
          <p:cNvSpPr>
            <a:spLocks noGrp="1"/>
          </p:cNvSpPr>
          <p:nvPr>
            <p:ph type="body" idx="4294967295"/>
          </p:nvPr>
        </p:nvSpPr>
        <p:spPr>
          <a:xfrm>
            <a:off x="395536" y="1484784"/>
            <a:ext cx="8208912" cy="4158779"/>
          </a:xfrm>
          <a:ln/>
        </p:spPr>
        <p:txBody>
          <a:bodyPr vert="horz" wrap="square" anchor="t" anchorCtr="0"/>
          <a:lstStyle/>
          <a:p>
            <a:pPr eaLnBrk="1" hangingPunct="1">
              <a:lnSpc>
                <a:spcPct val="80000"/>
              </a:lnSpc>
              <a:buNone/>
            </a:pPr>
            <a:r>
              <a:rPr lang="en-US" altLang="zh-CN" sz="2400" dirty="0"/>
              <a:t>1. But today it has a more technical definition, which is the </a:t>
            </a:r>
          </a:p>
          <a:p>
            <a:pPr eaLnBrk="1" hangingPunct="1">
              <a:lnSpc>
                <a:spcPct val="80000"/>
              </a:lnSpc>
              <a:buNone/>
            </a:pPr>
            <a:r>
              <a:rPr lang="en-US" altLang="zh-CN" sz="2400" dirty="0"/>
              <a:t>    production, distribution, and sale of goods and service for a profit.</a:t>
            </a:r>
          </a:p>
          <a:p>
            <a:pPr eaLnBrk="1" hangingPunct="1">
              <a:lnSpc>
                <a:spcPct val="80000"/>
              </a:lnSpc>
              <a:buNone/>
            </a:pPr>
            <a:r>
              <a:rPr lang="en-US" altLang="zh-CN" sz="2400" dirty="0"/>
              <a:t>    </a:t>
            </a:r>
            <a:r>
              <a:rPr lang="zh-CN" altLang="en-US" sz="2400" dirty="0"/>
              <a:t>但是，今天商业有更为科学的定义，它是指为了利润而进行货物和劳务的生产、分配和销售的一种活动。</a:t>
            </a:r>
            <a:endParaRPr lang="en-US" altLang="zh-CN" sz="2400" dirty="0"/>
          </a:p>
          <a:p>
            <a:pPr eaLnBrk="1" hangingPunct="1">
              <a:lnSpc>
                <a:spcPct val="80000"/>
              </a:lnSpc>
              <a:buNone/>
            </a:pPr>
            <a:endParaRPr lang="zh-CN" altLang="en-US" sz="2400" dirty="0"/>
          </a:p>
          <a:p>
            <a:pPr eaLnBrk="1" hangingPunct="1">
              <a:lnSpc>
                <a:spcPct val="80000"/>
              </a:lnSpc>
              <a:buNone/>
            </a:pPr>
            <a:r>
              <a:rPr lang="en-US" altLang="zh-CN" sz="2400" dirty="0"/>
              <a:t>2. For example, a machine tool is sold to someone in exchange for money or a mechanic offers a service by repairing a machine tool for money, which we call sales.</a:t>
            </a:r>
          </a:p>
          <a:p>
            <a:pPr eaLnBrk="1" hangingPunct="1">
              <a:lnSpc>
                <a:spcPct val="80000"/>
              </a:lnSpc>
              <a:buNone/>
            </a:pPr>
            <a:r>
              <a:rPr lang="en-US" altLang="zh-CN" sz="2400" dirty="0"/>
              <a:t>    </a:t>
            </a:r>
            <a:r>
              <a:rPr lang="zh-CN" altLang="en-US" sz="2400" dirty="0"/>
              <a:t>例如，将一台机床卖给某人成交得钱，或者一个机修工提供修理机床的服务而得钱，我们都称之为销售。</a:t>
            </a:r>
          </a:p>
          <a:p>
            <a:pPr eaLnBrk="1" hangingPunct="1">
              <a:lnSpc>
                <a:spcPct val="80000"/>
              </a:lnSpc>
              <a:buNone/>
            </a:pPr>
            <a:endParaRPr lang="en-US" altLang="zh-CN" sz="24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scene3d>
              <a:camera prst="orthographicFront"/>
              <a:lightRig rig="threePt" dir="t"/>
            </a:scene3d>
          </a:bodyPr>
          <a:lstStyle/>
          <a:p>
            <a:endParaRPr lang="zh-CN" altLang="en-US" dirty="0">
              <a:ln w="22225">
                <a:solidFill>
                  <a:schemeClr val="accent2"/>
                </a:solidFill>
                <a:prstDash val="solid"/>
              </a:ln>
              <a:solidFill>
                <a:schemeClr val="accent2">
                  <a:lumMod val="40000"/>
                  <a:lumOff val="60000"/>
                </a:schemeClr>
              </a:solidFill>
              <a:effectLst/>
            </a:endParaRPr>
          </a:p>
        </p:txBody>
      </p:sp>
      <p:sp>
        <p:nvSpPr>
          <p:cNvPr id="4" name="矩形 3"/>
          <p:cNvSpPr/>
          <p:nvPr/>
        </p:nvSpPr>
        <p:spPr>
          <a:xfrm>
            <a:off x="2879408" y="2829560"/>
            <a:ext cx="3385185" cy="1198880"/>
          </a:xfrm>
          <a:prstGeom prst="rect">
            <a:avLst/>
          </a:prstGeom>
          <a:noFill/>
          <a:ln>
            <a:noFill/>
          </a:ln>
        </p:spPr>
        <p:txBody>
          <a:bodyPr wrap="none" rtlCol="0" anchor="t">
            <a:spAutoFit/>
          </a:bodyPr>
          <a:lstStyle/>
          <a:p>
            <a:pPr algn="ctr"/>
            <a:r>
              <a:rPr lang="en-US" altLang="zh-CN" sz="7200" b="1" dirty="0">
                <a:ln w="22225">
                  <a:solidFill>
                    <a:schemeClr val="accent2"/>
                  </a:solidFill>
                  <a:prstDash val="solid"/>
                </a:ln>
                <a:solidFill>
                  <a:schemeClr val="accent2">
                    <a:lumMod val="40000"/>
                    <a:lumOff val="60000"/>
                  </a:schemeClr>
                </a:solidFill>
                <a:effectLst/>
              </a:rPr>
              <a:t>Thanks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3"/>
          <p:cNvSpPr>
            <a:spLocks noGrp="1"/>
          </p:cNvSpPr>
          <p:nvPr>
            <p:ph type="body" idx="4294967295"/>
          </p:nvPr>
        </p:nvSpPr>
        <p:spPr>
          <a:xfrm>
            <a:off x="395536" y="908721"/>
            <a:ext cx="8064252" cy="5112668"/>
          </a:xfrm>
          <a:ln/>
        </p:spPr>
        <p:txBody>
          <a:bodyPr vert="horz" wrap="square" anchor="t" anchorCtr="0"/>
          <a:lstStyle/>
          <a:p>
            <a:pPr eaLnBrk="1" hangingPunct="1">
              <a:lnSpc>
                <a:spcPct val="80000"/>
              </a:lnSpc>
              <a:buNone/>
            </a:pPr>
            <a:endParaRPr lang="en-US" altLang="zh-CN" sz="2000" dirty="0"/>
          </a:p>
          <a:p>
            <a:pPr eaLnBrk="1" hangingPunct="1">
              <a:lnSpc>
                <a:spcPct val="80000"/>
              </a:lnSpc>
              <a:buNone/>
            </a:pPr>
            <a:r>
              <a:rPr lang="en-US" altLang="zh-CN" sz="2400" dirty="0"/>
              <a:t>     </a:t>
            </a:r>
          </a:p>
          <a:p>
            <a:pPr eaLnBrk="1" hangingPunct="1">
              <a:lnSpc>
                <a:spcPct val="80000"/>
              </a:lnSpc>
            </a:pPr>
            <a:r>
              <a:rPr lang="en-US" altLang="zh-CN" sz="2400" dirty="0"/>
              <a:t>Which</a:t>
            </a:r>
            <a:r>
              <a:rPr lang="zh-CN" altLang="en-US" sz="2400" dirty="0"/>
              <a:t>引导的定语从句为修饰主句的定语从句，</a:t>
            </a:r>
            <a:r>
              <a:rPr lang="en-US" altLang="zh-CN" sz="2400" dirty="0"/>
              <a:t>which</a:t>
            </a:r>
            <a:r>
              <a:rPr lang="zh-CN" altLang="en-US" sz="2400" dirty="0"/>
              <a:t>代表主句意义，注意译文。在科技英语与商务英语中，经常有由代表整个主句意义的关系代词</a:t>
            </a:r>
            <a:r>
              <a:rPr lang="en-US" altLang="zh-CN" sz="2400" dirty="0"/>
              <a:t>which</a:t>
            </a:r>
            <a:r>
              <a:rPr lang="zh-CN" altLang="en-US" sz="2400" dirty="0"/>
              <a:t>引出一个定语，翻译时和主句译成排比句。</a:t>
            </a:r>
          </a:p>
          <a:p>
            <a:pPr eaLnBrk="1" hangingPunct="1">
              <a:lnSpc>
                <a:spcPct val="80000"/>
              </a:lnSpc>
            </a:pPr>
            <a:r>
              <a:rPr lang="en-US" altLang="zh-CN" sz="2400" dirty="0"/>
              <a:t>E.g. The sun gives us light and heat, which makes us live on the earth possibly.</a:t>
            </a:r>
          </a:p>
          <a:p>
            <a:pPr eaLnBrk="1" hangingPunct="1">
              <a:lnSpc>
                <a:spcPct val="80000"/>
              </a:lnSpc>
              <a:buNone/>
            </a:pPr>
            <a:r>
              <a:rPr lang="en-US" altLang="zh-CN" sz="2400" dirty="0"/>
              <a:t>    </a:t>
            </a:r>
            <a:r>
              <a:rPr lang="zh-CN" altLang="en-US" sz="2400" dirty="0"/>
              <a:t>太阳给了我们光和热，这就使得我们有可能生活在地球上。</a:t>
            </a:r>
          </a:p>
          <a:p>
            <a:pPr eaLnBrk="1" hangingPunct="1">
              <a:lnSpc>
                <a:spcPct val="80000"/>
              </a:lnSpc>
              <a:buNone/>
            </a:pPr>
            <a:r>
              <a:rPr lang="en-US" altLang="zh-CN" sz="2400" dirty="0"/>
              <a:t>3.  give rise to…</a:t>
            </a:r>
            <a:r>
              <a:rPr lang="zh-CN" altLang="en-US" sz="2400" dirty="0"/>
              <a:t>使产生，引起，导致</a:t>
            </a:r>
          </a:p>
          <a:p>
            <a:pPr eaLnBrk="1" hangingPunct="1">
              <a:lnSpc>
                <a:spcPct val="80000"/>
              </a:lnSpc>
              <a:buNone/>
            </a:pPr>
            <a:r>
              <a:rPr lang="zh-CN" altLang="en-US" sz="2400" dirty="0"/>
              <a:t>      </a:t>
            </a:r>
            <a:r>
              <a:rPr lang="en-US" altLang="zh-CN" sz="2400" dirty="0"/>
              <a:t>E.g. …(</a:t>
            </a:r>
            <a:r>
              <a:rPr lang="zh-CN" altLang="en-US" sz="2400" dirty="0"/>
              <a:t>以下例句由任课老师给出</a:t>
            </a:r>
            <a:r>
              <a:rPr lang="en-US" altLang="zh-CN" sz="2400" dirty="0"/>
              <a:t>)</a:t>
            </a:r>
          </a:p>
          <a:p>
            <a:pPr eaLnBrk="1" hangingPunct="1">
              <a:lnSpc>
                <a:spcPct val="80000"/>
              </a:lnSpc>
              <a:buNone/>
            </a:pPr>
            <a:r>
              <a:rPr lang="en-US" altLang="zh-CN" sz="2400" dirty="0"/>
              <a:t>4.  different sovereign political units</a:t>
            </a:r>
          </a:p>
          <a:p>
            <a:pPr eaLnBrk="1" hangingPunct="1">
              <a:lnSpc>
                <a:spcPct val="80000"/>
              </a:lnSpc>
              <a:buNone/>
            </a:pPr>
            <a:r>
              <a:rPr lang="en-US" altLang="zh-CN" sz="2400" dirty="0"/>
              <a:t>     </a:t>
            </a:r>
            <a:r>
              <a:rPr lang="zh-CN" altLang="en-US" sz="2400" dirty="0"/>
              <a:t>不同的主权政治团体</a:t>
            </a:r>
          </a:p>
          <a:p>
            <a:pPr eaLnBrk="1" hangingPunct="1">
              <a:lnSpc>
                <a:spcPct val="80000"/>
              </a:lnSpc>
              <a:buNone/>
            </a:pPr>
            <a:endParaRPr lang="en-US" altLang="zh-CN"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3"/>
          <p:cNvSpPr>
            <a:spLocks noGrp="1"/>
          </p:cNvSpPr>
          <p:nvPr>
            <p:ph type="body" idx="4294967295"/>
          </p:nvPr>
        </p:nvSpPr>
        <p:spPr>
          <a:xfrm>
            <a:off x="395536" y="1628775"/>
            <a:ext cx="8280920" cy="4114800"/>
          </a:xfrm>
          <a:ln/>
        </p:spPr>
        <p:txBody>
          <a:bodyPr vert="horz" wrap="square" anchor="t" anchorCtr="0"/>
          <a:lstStyle/>
          <a:p>
            <a:pPr eaLnBrk="1" hangingPunct="1">
              <a:lnSpc>
                <a:spcPct val="80000"/>
              </a:lnSpc>
              <a:buNone/>
            </a:pPr>
            <a:r>
              <a:rPr lang="en-US" altLang="zh-CN" sz="2400" dirty="0"/>
              <a:t>5.  </a:t>
            </a:r>
            <a:r>
              <a:rPr lang="en-US" altLang="zh-CN" sz="2400" u="sng" dirty="0"/>
              <a:t>cover</a:t>
            </a:r>
            <a:r>
              <a:rPr lang="en-US" altLang="zh-CN" sz="2400" dirty="0"/>
              <a:t> a wide range of … </a:t>
            </a:r>
            <a:r>
              <a:rPr lang="zh-CN" altLang="en-US" sz="2400" u="sng" dirty="0"/>
              <a:t>包括</a:t>
            </a:r>
            <a:r>
              <a:rPr lang="en-US" altLang="zh-CN" sz="2400" dirty="0"/>
              <a:t>……</a:t>
            </a:r>
            <a:r>
              <a:rPr lang="zh-CN" altLang="en-US" sz="2400" dirty="0"/>
              <a:t>的广大范围</a:t>
            </a:r>
          </a:p>
          <a:p>
            <a:pPr eaLnBrk="1" hangingPunct="1">
              <a:lnSpc>
                <a:spcPct val="80000"/>
              </a:lnSpc>
              <a:buNone/>
            </a:pPr>
            <a:r>
              <a:rPr lang="en-US" altLang="zh-CN" sz="2400" dirty="0"/>
              <a:t>6. International transactions in physical goods </a:t>
            </a:r>
            <a:r>
              <a:rPr lang="en-US" altLang="zh-CN" sz="2400" u="sng" dirty="0"/>
              <a:t>involve</a:t>
            </a:r>
            <a:r>
              <a:rPr lang="en-US" altLang="zh-CN" sz="2400" dirty="0"/>
              <a:t> products from mining, petroleum, agriculture, and manufacturing activities. </a:t>
            </a:r>
          </a:p>
          <a:p>
            <a:pPr eaLnBrk="1" hangingPunct="1">
              <a:lnSpc>
                <a:spcPct val="80000"/>
              </a:lnSpc>
              <a:buNone/>
            </a:pPr>
            <a:r>
              <a:rPr lang="en-US" altLang="zh-CN" sz="2400" dirty="0"/>
              <a:t>    </a:t>
            </a:r>
            <a:r>
              <a:rPr lang="zh-CN" altLang="en-US" sz="2400" dirty="0"/>
              <a:t>物质商品中的国际交易</a:t>
            </a:r>
            <a:r>
              <a:rPr lang="zh-CN" altLang="en-US" sz="2400" u="sng" dirty="0"/>
              <a:t>涉及</a:t>
            </a:r>
            <a:r>
              <a:rPr lang="zh-CN" altLang="en-US" sz="2400" dirty="0"/>
              <a:t>矿产品、石油产品、农产品和生产活动。</a:t>
            </a:r>
          </a:p>
          <a:p>
            <a:pPr eaLnBrk="1" hangingPunct="1">
              <a:lnSpc>
                <a:spcPct val="80000"/>
              </a:lnSpc>
              <a:buNone/>
            </a:pPr>
            <a:r>
              <a:rPr lang="en-US" altLang="zh-CN" sz="2400" dirty="0"/>
              <a:t>7. Transactions in services are </a:t>
            </a:r>
            <a:r>
              <a:rPr lang="en-US" altLang="zh-CN" sz="2400" u="sng" dirty="0"/>
              <a:t>extensive</a:t>
            </a:r>
            <a:r>
              <a:rPr lang="en-US" altLang="zh-CN" sz="2400" dirty="0"/>
              <a:t> in the construction, hotel, tourism, business consulting, and retailing and wholesaling sectors;  </a:t>
            </a:r>
          </a:p>
          <a:p>
            <a:pPr eaLnBrk="1" hangingPunct="1">
              <a:lnSpc>
                <a:spcPct val="80000"/>
              </a:lnSpc>
              <a:buNone/>
            </a:pPr>
            <a:r>
              <a:rPr lang="en-US" altLang="zh-CN" sz="2400" dirty="0"/>
              <a:t>     </a:t>
            </a:r>
            <a:r>
              <a:rPr lang="zh-CN" altLang="en-US" sz="2400" dirty="0"/>
              <a:t>服务行业中的交易</a:t>
            </a:r>
            <a:r>
              <a:rPr lang="zh-CN" altLang="en-US" sz="2400" u="sng" dirty="0"/>
              <a:t>扩大到</a:t>
            </a:r>
            <a:r>
              <a:rPr lang="zh-CN" altLang="en-US" sz="2400" dirty="0"/>
              <a:t>建筑、旅馆、旅游、商业洽谈以及零售和批发部门；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3"/>
          <p:cNvSpPr>
            <a:spLocks noGrp="1"/>
          </p:cNvSpPr>
          <p:nvPr>
            <p:ph type="body" idx="4294967295"/>
          </p:nvPr>
        </p:nvSpPr>
        <p:spPr>
          <a:xfrm>
            <a:off x="323528" y="1412776"/>
            <a:ext cx="8352928" cy="3898998"/>
          </a:xfrm>
          <a:ln/>
        </p:spPr>
        <p:txBody>
          <a:bodyPr vert="horz" wrap="square" anchor="t" anchorCtr="0"/>
          <a:lstStyle/>
          <a:p>
            <a:pPr eaLnBrk="1" hangingPunct="1">
              <a:lnSpc>
                <a:spcPct val="80000"/>
              </a:lnSpc>
              <a:buNone/>
            </a:pPr>
            <a:r>
              <a:rPr lang="en-US" altLang="zh-CN" sz="2400" dirty="0"/>
              <a:t>8. Transactions in intangibles </a:t>
            </a:r>
            <a:r>
              <a:rPr lang="en-US" altLang="zh-CN" sz="2400" u="sng" dirty="0"/>
              <a:t>occur</a:t>
            </a:r>
            <a:r>
              <a:rPr lang="en-US" altLang="zh-CN" sz="2400" dirty="0"/>
              <a:t> in fields such as technology, trademarks, and cross-border data transmission. </a:t>
            </a:r>
          </a:p>
          <a:p>
            <a:pPr eaLnBrk="1" hangingPunct="1">
              <a:lnSpc>
                <a:spcPct val="80000"/>
              </a:lnSpc>
              <a:buNone/>
            </a:pPr>
            <a:r>
              <a:rPr lang="en-US" altLang="zh-CN" sz="2400" dirty="0"/>
              <a:t>    </a:t>
            </a:r>
            <a:r>
              <a:rPr lang="zh-CN" altLang="en-US" sz="2400" dirty="0"/>
              <a:t>无形商品交易</a:t>
            </a:r>
            <a:r>
              <a:rPr lang="zh-CN" altLang="en-US" sz="2400" u="sng" dirty="0"/>
              <a:t>发生</a:t>
            </a:r>
            <a:r>
              <a:rPr lang="zh-CN" altLang="en-US" sz="2400" dirty="0"/>
              <a:t>在技术、商标、跨国界资料的传递这样一些领域里。</a:t>
            </a:r>
          </a:p>
          <a:p>
            <a:pPr eaLnBrk="1" hangingPunct="1">
              <a:lnSpc>
                <a:spcPct val="80000"/>
              </a:lnSpc>
              <a:buNone/>
            </a:pPr>
            <a:r>
              <a:rPr lang="en-US" altLang="zh-CN" sz="2400" dirty="0"/>
              <a:t>9. Foreign direct investments are </a:t>
            </a:r>
            <a:r>
              <a:rPr lang="en-US" altLang="zh-CN" sz="2400" u="sng" dirty="0"/>
              <a:t>defined</a:t>
            </a:r>
            <a:r>
              <a:rPr lang="en-US" altLang="zh-CN" sz="2400" dirty="0"/>
              <a:t> as investments that give the investor effective control and are accompanied by managerial participation. </a:t>
            </a:r>
          </a:p>
          <a:p>
            <a:pPr eaLnBrk="1" hangingPunct="1">
              <a:lnSpc>
                <a:spcPct val="80000"/>
              </a:lnSpc>
              <a:buNone/>
            </a:pPr>
            <a:r>
              <a:rPr lang="en-US" altLang="zh-CN" sz="2400" dirty="0"/>
              <a:t>    </a:t>
            </a:r>
            <a:r>
              <a:rPr lang="zh-CN" altLang="en-US" sz="2400" dirty="0"/>
              <a:t>所谓国外直接投资被人们</a:t>
            </a:r>
            <a:r>
              <a:rPr lang="zh-CN" altLang="en-US" sz="2400" u="sng" dirty="0"/>
              <a:t>解释为</a:t>
            </a:r>
            <a:r>
              <a:rPr lang="zh-CN" altLang="en-US" sz="2400" dirty="0"/>
              <a:t>使投资者有效地控制企业并参与管理的投资。 </a:t>
            </a:r>
          </a:p>
          <a:p>
            <a:pPr eaLnBrk="1" hangingPunct="1">
              <a:lnSpc>
                <a:spcPct val="80000"/>
              </a:lnSpc>
              <a:buNone/>
            </a:pPr>
            <a:r>
              <a:rPr lang="en-US" altLang="zh-CN" sz="2400" dirty="0"/>
              <a:t>10. Direct investment may be financed in a number of     ways other than through capital movements abroad. </a:t>
            </a:r>
          </a:p>
          <a:p>
            <a:pPr eaLnBrk="1" hangingPunct="1">
              <a:lnSpc>
                <a:spcPct val="80000"/>
              </a:lnSpc>
              <a:buNone/>
            </a:pPr>
            <a:r>
              <a:rPr lang="en-US" altLang="zh-CN" sz="2400" dirty="0"/>
              <a:t>    </a:t>
            </a:r>
            <a:r>
              <a:rPr lang="zh-CN" altLang="en-US" sz="2400" dirty="0"/>
              <a:t>直接投资可以用许多方式来提供资金，而不是通过国外资金的运动。 </a:t>
            </a:r>
          </a:p>
          <a:p>
            <a:pPr eaLnBrk="1" hangingPunct="1">
              <a:lnSpc>
                <a:spcPct val="80000"/>
              </a:lnSpc>
            </a:pPr>
            <a:endParaRPr lang="en-US" altLang="zh-CN"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3"/>
          <p:cNvSpPr>
            <a:spLocks noGrp="1"/>
          </p:cNvSpPr>
          <p:nvPr>
            <p:ph type="body" idx="4294967295"/>
          </p:nvPr>
        </p:nvSpPr>
        <p:spPr>
          <a:xfrm>
            <a:off x="395536" y="1503363"/>
            <a:ext cx="8208912" cy="3879850"/>
          </a:xfrm>
          <a:ln/>
        </p:spPr>
        <p:txBody>
          <a:bodyPr vert="horz" wrap="square" anchor="t" anchorCtr="0"/>
          <a:lstStyle/>
          <a:p>
            <a:pPr algn="just" eaLnBrk="1" hangingPunct="1">
              <a:lnSpc>
                <a:spcPct val="80000"/>
              </a:lnSpc>
              <a:buNone/>
            </a:pPr>
            <a:r>
              <a:rPr lang="en-US" altLang="zh-CN" sz="2400" dirty="0"/>
              <a:t>11. Without making foreign direct investment commitments, firms </a:t>
            </a:r>
            <a:r>
              <a:rPr lang="en-US" altLang="zh-CN" sz="2400" u="sng" dirty="0"/>
              <a:t>can engage in</a:t>
            </a:r>
            <a:r>
              <a:rPr lang="en-US" altLang="zh-CN" sz="2400" dirty="0"/>
              <a:t> international business through exporting and importing, licensing of nonaffiliated foreign firms, sale of technology, foreign management contracts, and selling turnkey projects. </a:t>
            </a:r>
          </a:p>
          <a:p>
            <a:pPr eaLnBrk="1" hangingPunct="1">
              <a:lnSpc>
                <a:spcPct val="80000"/>
              </a:lnSpc>
              <a:buNone/>
            </a:pPr>
            <a:r>
              <a:rPr lang="en-US" altLang="zh-CN" sz="2400" dirty="0"/>
              <a:t>    </a:t>
            </a:r>
            <a:r>
              <a:rPr lang="zh-CN" altLang="en-US" sz="2400" dirty="0"/>
              <a:t>没有进行国外直接投资交托的公司，也可以从事国际商务活动。通过出口和进口、非分支机构的国外公司的许可，销售技术，国外管理合同以及销售由承包商完全包办的工程来进行。</a:t>
            </a:r>
          </a:p>
          <a:p>
            <a:pPr eaLnBrk="1" hangingPunct="1">
              <a:lnSpc>
                <a:spcPct val="80000"/>
              </a:lnSpc>
              <a:buNone/>
            </a:pPr>
            <a:r>
              <a:rPr lang="en-US" altLang="zh-CN" sz="2400" dirty="0"/>
              <a:t>12. </a:t>
            </a:r>
            <a:r>
              <a:rPr lang="en-US" altLang="zh-CN" sz="2400" u="sng" dirty="0"/>
              <a:t>The special risk elements</a:t>
            </a:r>
            <a:r>
              <a:rPr lang="en-US" altLang="zh-CN" sz="2400" dirty="0"/>
              <a:t> confronted in international business activity include financial, political, regulatory, and tax risks. </a:t>
            </a:r>
          </a:p>
          <a:p>
            <a:pPr eaLnBrk="1" hangingPunct="1">
              <a:lnSpc>
                <a:spcPct val="80000"/>
              </a:lnSpc>
              <a:buNone/>
            </a:pPr>
            <a:r>
              <a:rPr lang="en-US" altLang="zh-CN" sz="2400" dirty="0"/>
              <a:t>    </a:t>
            </a:r>
            <a:r>
              <a:rPr lang="zh-CN" altLang="en-US" sz="2400" dirty="0"/>
              <a:t>国际商务活动面对的</a:t>
            </a:r>
            <a:r>
              <a:rPr lang="zh-CN" altLang="en-US" sz="2400" u="sng" dirty="0"/>
              <a:t>特别风险因素</a:t>
            </a:r>
            <a:r>
              <a:rPr lang="zh-CN" altLang="en-US" sz="2400" dirty="0"/>
              <a:t>包括金融、政治、规章和税务的风险。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3"/>
          <p:cNvSpPr>
            <a:spLocks noGrp="1"/>
          </p:cNvSpPr>
          <p:nvPr>
            <p:ph type="body" idx="4294967295"/>
          </p:nvPr>
        </p:nvSpPr>
        <p:spPr>
          <a:xfrm>
            <a:off x="395536" y="1340769"/>
            <a:ext cx="8280920" cy="3466182"/>
          </a:xfrm>
          <a:ln/>
        </p:spPr>
        <p:txBody>
          <a:bodyPr vert="horz" wrap="square" anchor="t" anchorCtr="0"/>
          <a:lstStyle/>
          <a:p>
            <a:pPr algn="just" eaLnBrk="1" hangingPunct="1">
              <a:lnSpc>
                <a:spcPct val="90000"/>
              </a:lnSpc>
              <a:buNone/>
            </a:pPr>
            <a:r>
              <a:rPr lang="en-US" altLang="zh-CN" sz="2400" dirty="0"/>
              <a:t>13. </a:t>
            </a:r>
            <a:r>
              <a:rPr lang="en-US" altLang="zh-CN" sz="2400" u="sng" dirty="0"/>
              <a:t>The need has become recognized</a:t>
            </a:r>
            <a:r>
              <a:rPr lang="en-US" altLang="zh-CN" sz="2400" dirty="0"/>
              <a:t> for a continuing </a:t>
            </a:r>
          </a:p>
          <a:p>
            <a:pPr algn="just" eaLnBrk="1" hangingPunct="1">
              <a:lnSpc>
                <a:spcPct val="90000"/>
              </a:lnSpc>
              <a:buNone/>
            </a:pPr>
            <a:r>
              <a:rPr lang="en-US" altLang="zh-CN" sz="2400" dirty="0"/>
              <a:t>business intelligence activity of considerable complexity to </a:t>
            </a:r>
          </a:p>
          <a:p>
            <a:pPr algn="just" eaLnBrk="1" hangingPunct="1">
              <a:lnSpc>
                <a:spcPct val="90000"/>
              </a:lnSpc>
              <a:buNone/>
            </a:pPr>
            <a:r>
              <a:rPr lang="en-US" altLang="zh-CN" sz="2400" dirty="0"/>
              <a:t>identify and predict international risks. </a:t>
            </a:r>
          </a:p>
          <a:p>
            <a:pPr eaLnBrk="1" hangingPunct="1">
              <a:lnSpc>
                <a:spcPct val="90000"/>
              </a:lnSpc>
              <a:buNone/>
            </a:pPr>
            <a:r>
              <a:rPr lang="zh-CN" altLang="en-US" sz="2400" u="sng" dirty="0"/>
              <a:t>人们逐渐认识</a:t>
            </a:r>
            <a:r>
              <a:rPr lang="zh-CN" altLang="en-US" sz="2400" dirty="0"/>
              <a:t>到继续进行相当复杂的商务情报活动来辨认和</a:t>
            </a:r>
            <a:endParaRPr lang="en-US" altLang="zh-CN" sz="2400" dirty="0"/>
          </a:p>
          <a:p>
            <a:pPr eaLnBrk="1" hangingPunct="1">
              <a:lnSpc>
                <a:spcPct val="90000"/>
              </a:lnSpc>
              <a:buNone/>
            </a:pPr>
            <a:r>
              <a:rPr lang="zh-CN" altLang="en-US" sz="2400" dirty="0"/>
              <a:t>预计国际风险是必要的。（</a:t>
            </a:r>
            <a:r>
              <a:rPr lang="en-US" altLang="zh-CN" sz="2400" dirty="0"/>
              <a:t>pay attention to the translation.</a:t>
            </a:r>
            <a:r>
              <a:rPr lang="zh-CN" altLang="en-US" sz="2400" dirty="0"/>
              <a:t>）</a:t>
            </a:r>
            <a:endParaRPr lang="en-US" altLang="zh-CN" sz="2400" dirty="0"/>
          </a:p>
          <a:p>
            <a:pPr eaLnBrk="1" hangingPunct="1">
              <a:lnSpc>
                <a:spcPct val="90000"/>
              </a:lnSpc>
              <a:buNone/>
            </a:pPr>
            <a:endParaRPr lang="zh-CN" altLang="en-US" sz="2400" dirty="0"/>
          </a:p>
          <a:p>
            <a:pPr eaLnBrk="1" hangingPunct="1">
              <a:lnSpc>
                <a:spcPct val="90000"/>
              </a:lnSpc>
              <a:buNone/>
            </a:pPr>
            <a:r>
              <a:rPr lang="en-US" altLang="zh-CN" sz="2400" dirty="0"/>
              <a:t>14. Therefore, </a:t>
            </a:r>
            <a:r>
              <a:rPr lang="en-US" altLang="zh-CN" sz="2400" u="sng" dirty="0"/>
              <a:t>the world businessperson</a:t>
            </a:r>
            <a:r>
              <a:rPr lang="en-US" altLang="zh-CN" sz="2400" dirty="0"/>
              <a:t>, unlike the wholly </a:t>
            </a:r>
          </a:p>
          <a:p>
            <a:pPr eaLnBrk="1" hangingPunct="1">
              <a:lnSpc>
                <a:spcPct val="90000"/>
              </a:lnSpc>
              <a:buNone/>
            </a:pPr>
            <a:r>
              <a:rPr lang="en-US" altLang="zh-CN" sz="2400" dirty="0"/>
              <a:t>domestic businessperson, </a:t>
            </a:r>
            <a:r>
              <a:rPr lang="en-US" altLang="zh-CN" sz="2400" u="sng" dirty="0"/>
              <a:t>has to take into account</a:t>
            </a:r>
            <a:r>
              <a:rPr lang="en-US" altLang="zh-CN" sz="2400" dirty="0"/>
              <a:t> complex </a:t>
            </a:r>
          </a:p>
          <a:p>
            <a:pPr eaLnBrk="1" hangingPunct="1">
              <a:lnSpc>
                <a:spcPct val="90000"/>
              </a:lnSpc>
              <a:buNone/>
            </a:pPr>
            <a:r>
              <a:rPr lang="en-US" altLang="zh-CN" sz="2400" dirty="0"/>
              <a:t>and diverse legal constraints. </a:t>
            </a:r>
          </a:p>
          <a:p>
            <a:pPr eaLnBrk="1" hangingPunct="1">
              <a:lnSpc>
                <a:spcPct val="90000"/>
              </a:lnSpc>
              <a:buNone/>
            </a:pPr>
            <a:r>
              <a:rPr lang="zh-CN" altLang="en-US" sz="2400" dirty="0"/>
              <a:t>因此，世界商人完全不像国内商人，必须重视复杂的和各种</a:t>
            </a:r>
            <a:endParaRPr lang="en-US" altLang="zh-CN" sz="2400" dirty="0"/>
          </a:p>
          <a:p>
            <a:pPr eaLnBrk="1" hangingPunct="1">
              <a:lnSpc>
                <a:spcPct val="90000"/>
              </a:lnSpc>
              <a:buNone/>
            </a:pPr>
            <a:r>
              <a:rPr lang="zh-CN" altLang="en-US" sz="2400" dirty="0"/>
              <a:t>法律约束。</a:t>
            </a:r>
            <a:r>
              <a:rPr lang="en-US" altLang="zh-CN" sz="2400" dirty="0"/>
              <a:t>has to take into account (consideration)… </a:t>
            </a:r>
            <a:r>
              <a:rPr lang="zh-CN" altLang="en-US" sz="2400" dirty="0"/>
              <a:t>必须</a:t>
            </a:r>
            <a:endParaRPr lang="en-US" altLang="zh-CN" sz="2400" dirty="0"/>
          </a:p>
          <a:p>
            <a:pPr eaLnBrk="1" hangingPunct="1">
              <a:lnSpc>
                <a:spcPct val="90000"/>
              </a:lnSpc>
              <a:buNone/>
            </a:pPr>
            <a:r>
              <a:rPr lang="zh-CN" altLang="en-US" sz="2400" dirty="0"/>
              <a:t>考虑。</a:t>
            </a:r>
          </a:p>
          <a:p>
            <a:pPr marL="0" indent="0" eaLnBrk="1" hangingPunct="1">
              <a:lnSpc>
                <a:spcPct val="90000"/>
              </a:lnSpc>
              <a:buNone/>
            </a:pPr>
            <a:endParaRPr lang="zh-CN" altLang="en-US" sz="2000" dirty="0"/>
          </a:p>
        </p:txBody>
      </p:sp>
    </p:spTree>
  </p:cSld>
  <p:clrMapOvr>
    <a:masterClrMapping/>
  </p:clrMapOvr>
</p:sld>
</file>

<file path=ppt/theme/theme1.xml><?xml version="1.0" encoding="utf-8"?>
<a:theme xmlns:a="http://schemas.openxmlformats.org/drawingml/2006/main" name="Radial">
  <a:themeElements>
    <a:clrScheme name="">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989E5"/>
      </a:accent6>
      <a:hlink>
        <a:srgbClr val="996666"/>
      </a:hlink>
      <a:folHlink>
        <a:srgbClr val="6666CC"/>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989E5"/>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789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FFFFFF"/>
        </a:dk2>
        <a:lt2>
          <a:srgbClr val="CC6600"/>
        </a:lt2>
        <a:accent1>
          <a:srgbClr val="FF6600"/>
        </a:accent1>
        <a:accent2>
          <a:srgbClr val="33CCCC"/>
        </a:accent2>
        <a:accent3>
          <a:srgbClr val="C1AAAA"/>
        </a:accent3>
        <a:accent4>
          <a:srgbClr val="DCDCDC"/>
        </a:accent4>
        <a:accent5>
          <a:srgbClr val="FFB9AA"/>
        </a:accent5>
        <a:accent6>
          <a:srgbClr val="2DB7B7"/>
        </a:accent6>
        <a:hlink>
          <a:srgbClr val="99FF33"/>
        </a:hlink>
        <a:folHlink>
          <a:srgbClr val="CC3300"/>
        </a:folHlink>
      </a:clrScheme>
      <a:clrMap bg1="lt1" tx1="dk1" bg2="lt2" tx2="dk2" accent1="accent1" accent2="accent2" accent3="accent3" accent4="accent4" accent5="accent5" accent6="accent6" hlink="hlink" folHlink="folHlink"/>
    </a:extraClrScheme>
    <a:extraClrScheme>
      <a:clrScheme name="">
        <a:dk1>
          <a:srgbClr val="FFFFFF"/>
        </a:dk1>
        <a:lt1>
          <a:srgbClr val="431A01"/>
        </a:lt1>
        <a:dk2>
          <a:srgbClr val="FFFFFF"/>
        </a:dk2>
        <a:lt2>
          <a:srgbClr val="993300"/>
        </a:lt2>
        <a:accent1>
          <a:srgbClr val="FFCC00"/>
        </a:accent1>
        <a:accent2>
          <a:srgbClr val="FF9966"/>
        </a:accent2>
        <a:accent3>
          <a:srgbClr val="B0AAAA"/>
        </a:accent3>
        <a:accent4>
          <a:srgbClr val="DCDCDC"/>
        </a:accent4>
        <a:accent5>
          <a:srgbClr val="FFE2AA"/>
        </a:accent5>
        <a:accent6>
          <a:srgbClr val="E5895B"/>
        </a:accent6>
        <a:hlink>
          <a:srgbClr val="FF6600"/>
        </a:hlink>
        <a:folHlink>
          <a:srgbClr val="CC3300"/>
        </a:folHlink>
      </a:clrScheme>
      <a:clrMap bg1="lt1" tx1="dk1" bg2="lt2" tx2="dk2" accent1="accent1" accent2="accent2" accent3="accent3" accent4="accent4" accent5="accent5" accent6="accent6" hlink="hlink" folHlink="folHlink"/>
    </a:extraClrScheme>
    <a:extraClrScheme>
      <a:clrScheme name="">
        <a:dk1>
          <a:srgbClr val="FFFFFF"/>
        </a:dk1>
        <a:lt1>
          <a:srgbClr val="260000"/>
        </a:lt1>
        <a:dk2>
          <a:srgbClr val="FFFFFF"/>
        </a:dk2>
        <a:lt2>
          <a:srgbClr val="75878B"/>
        </a:lt2>
        <a:accent1>
          <a:srgbClr val="0099CC"/>
        </a:accent1>
        <a:accent2>
          <a:srgbClr val="FF3300"/>
        </a:accent2>
        <a:accent3>
          <a:srgbClr val="ABAAAA"/>
        </a:accent3>
        <a:accent4>
          <a:srgbClr val="DCDCDC"/>
        </a:accent4>
        <a:accent5>
          <a:srgbClr val="AACAE2"/>
        </a:accent5>
        <a:accent6>
          <a:srgbClr val="E52D00"/>
        </a:accent6>
        <a:hlink>
          <a:srgbClr val="FFCC00"/>
        </a:hlink>
        <a:folHlink>
          <a:srgbClr val="CC0000"/>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666699"/>
        </a:lt2>
        <a:accent1>
          <a:srgbClr val="9966FF"/>
        </a:accent1>
        <a:accent2>
          <a:srgbClr val="99CCFF"/>
        </a:accent2>
        <a:accent3>
          <a:srgbClr val="AAAAAA"/>
        </a:accent3>
        <a:accent4>
          <a:srgbClr val="DCDCDC"/>
        </a:accent4>
        <a:accent5>
          <a:srgbClr val="CAB9FF"/>
        </a:accent5>
        <a:accent6>
          <a:srgbClr val="89B7E5"/>
        </a:accent6>
        <a:hlink>
          <a:srgbClr val="FFFFCC"/>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2A2A40"/>
        </a:lt1>
        <a:dk2>
          <a:srgbClr val="FFFFFF"/>
        </a:dk2>
        <a:lt2>
          <a:srgbClr val="666699"/>
        </a:lt2>
        <a:accent1>
          <a:srgbClr val="006699"/>
        </a:accent1>
        <a:accent2>
          <a:srgbClr val="CC9900"/>
        </a:accent2>
        <a:accent3>
          <a:srgbClr val="ACACB0"/>
        </a:accent3>
        <a:accent4>
          <a:srgbClr val="DCDCDC"/>
        </a:accent4>
        <a:accent5>
          <a:srgbClr val="AAB9CA"/>
        </a:accent5>
        <a:accent6>
          <a:srgbClr val="B78900"/>
        </a:accent6>
        <a:hlink>
          <a:srgbClr val="CC6600"/>
        </a:hlink>
        <a:folHlink>
          <a:srgbClr val="6C948A"/>
        </a:folHlink>
      </a:clrScheme>
      <a:clrMap bg1="lt1" tx1="dk1" bg2="lt2" tx2="dk2" accent1="accent1" accent2="accent2" accent3="accent3" accent4="accent4" accent5="accent5" accent6="accent6" hlink="hlink" folHlink="folHlink"/>
    </a:extraClrScheme>
    <a:extraClrScheme>
      <a:clrScheme name="">
        <a:dk1>
          <a:srgbClr val="FFFFFF"/>
        </a:dk1>
        <a:lt1>
          <a:srgbClr val="2B335B"/>
        </a:lt1>
        <a:dk2>
          <a:srgbClr val="FFFFFF"/>
        </a:dk2>
        <a:lt2>
          <a:srgbClr val="BECBD8"/>
        </a:lt2>
        <a:accent1>
          <a:srgbClr val="0099CC"/>
        </a:accent1>
        <a:accent2>
          <a:srgbClr val="B5DBE3"/>
        </a:accent2>
        <a:accent3>
          <a:srgbClr val="ACADB6"/>
        </a:accent3>
        <a:accent4>
          <a:srgbClr val="DCDCDC"/>
        </a:accent4>
        <a:accent5>
          <a:srgbClr val="AACAE2"/>
        </a:accent5>
        <a:accent6>
          <a:srgbClr val="A2C4CB"/>
        </a:accent6>
        <a:hlink>
          <a:srgbClr val="FFCC00"/>
        </a:hlink>
        <a:folHlink>
          <a:srgbClr val="58648C"/>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FFFFFF"/>
        </a:dk2>
        <a:lt2>
          <a:srgbClr val="3333FF"/>
        </a:lt2>
        <a:accent1>
          <a:srgbClr val="339966"/>
        </a:accent1>
        <a:accent2>
          <a:srgbClr val="9999FF"/>
        </a:accent2>
        <a:accent3>
          <a:srgbClr val="AAAACA"/>
        </a:accent3>
        <a:accent4>
          <a:srgbClr val="DCDCDC"/>
        </a:accent4>
        <a:accent5>
          <a:srgbClr val="ADCAB9"/>
        </a:accent5>
        <a:accent6>
          <a:srgbClr val="8989E5"/>
        </a:accent6>
        <a:hlink>
          <a:srgbClr val="FFFF99"/>
        </a:hlink>
        <a:folHlink>
          <a:srgbClr val="17A0D1"/>
        </a:folHlink>
      </a:clrScheme>
      <a:clrMap bg1="lt1" tx1="dk1" bg2="lt2" tx2="dk2" accent1="accent1" accent2="accent2" accent3="accent3" accent4="accent4" accent5="accent5" accent6="accent6" hlink="hlink" folHlink="folHlink"/>
    </a:extraClrScheme>
    <a:extraClrScheme>
      <a:clrScheme name="">
        <a:dk1>
          <a:srgbClr val="FFFFFF"/>
        </a:dk1>
        <a:lt1>
          <a:srgbClr val="354418"/>
        </a:lt1>
        <a:dk2>
          <a:srgbClr val="FFFFFF"/>
        </a:dk2>
        <a:lt2>
          <a:srgbClr val="808000"/>
        </a:lt2>
        <a:accent1>
          <a:srgbClr val="60897C"/>
        </a:accent1>
        <a:accent2>
          <a:srgbClr val="99CC00"/>
        </a:accent2>
        <a:accent3>
          <a:srgbClr val="AEB0AA"/>
        </a:accent3>
        <a:accent4>
          <a:srgbClr val="DCDCDC"/>
        </a:accent4>
        <a:accent5>
          <a:srgbClr val="B7C4BF"/>
        </a:accent5>
        <a:accent6>
          <a:srgbClr val="89B700"/>
        </a:accent6>
        <a:hlink>
          <a:srgbClr val="CCCC00"/>
        </a:hlink>
        <a:folHlink>
          <a:srgbClr val="66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Radial">
  <a:themeElements>
    <a:clrScheme name="">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989E5"/>
      </a:accent6>
      <a:hlink>
        <a:srgbClr val="996666"/>
      </a:hlink>
      <a:folHlink>
        <a:srgbClr val="6666CC"/>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989E5"/>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789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FFFFFF"/>
        </a:dk2>
        <a:lt2>
          <a:srgbClr val="CC6600"/>
        </a:lt2>
        <a:accent1>
          <a:srgbClr val="FF6600"/>
        </a:accent1>
        <a:accent2>
          <a:srgbClr val="33CCCC"/>
        </a:accent2>
        <a:accent3>
          <a:srgbClr val="C1AAAA"/>
        </a:accent3>
        <a:accent4>
          <a:srgbClr val="DCDCDC"/>
        </a:accent4>
        <a:accent5>
          <a:srgbClr val="FFB9AA"/>
        </a:accent5>
        <a:accent6>
          <a:srgbClr val="2DB7B7"/>
        </a:accent6>
        <a:hlink>
          <a:srgbClr val="99FF33"/>
        </a:hlink>
        <a:folHlink>
          <a:srgbClr val="CC3300"/>
        </a:folHlink>
      </a:clrScheme>
      <a:clrMap bg1="lt1" tx1="dk1" bg2="lt2" tx2="dk2" accent1="accent1" accent2="accent2" accent3="accent3" accent4="accent4" accent5="accent5" accent6="accent6" hlink="hlink" folHlink="folHlink"/>
    </a:extraClrScheme>
    <a:extraClrScheme>
      <a:clrScheme name="">
        <a:dk1>
          <a:srgbClr val="FFFFFF"/>
        </a:dk1>
        <a:lt1>
          <a:srgbClr val="431A01"/>
        </a:lt1>
        <a:dk2>
          <a:srgbClr val="FFFFFF"/>
        </a:dk2>
        <a:lt2>
          <a:srgbClr val="993300"/>
        </a:lt2>
        <a:accent1>
          <a:srgbClr val="FFCC00"/>
        </a:accent1>
        <a:accent2>
          <a:srgbClr val="FF9966"/>
        </a:accent2>
        <a:accent3>
          <a:srgbClr val="B0AAAA"/>
        </a:accent3>
        <a:accent4>
          <a:srgbClr val="DCDCDC"/>
        </a:accent4>
        <a:accent5>
          <a:srgbClr val="FFE2AA"/>
        </a:accent5>
        <a:accent6>
          <a:srgbClr val="E5895B"/>
        </a:accent6>
        <a:hlink>
          <a:srgbClr val="FF6600"/>
        </a:hlink>
        <a:folHlink>
          <a:srgbClr val="CC3300"/>
        </a:folHlink>
      </a:clrScheme>
      <a:clrMap bg1="lt1" tx1="dk1" bg2="lt2" tx2="dk2" accent1="accent1" accent2="accent2" accent3="accent3" accent4="accent4" accent5="accent5" accent6="accent6" hlink="hlink" folHlink="folHlink"/>
    </a:extraClrScheme>
    <a:extraClrScheme>
      <a:clrScheme name="">
        <a:dk1>
          <a:srgbClr val="FFFFFF"/>
        </a:dk1>
        <a:lt1>
          <a:srgbClr val="260000"/>
        </a:lt1>
        <a:dk2>
          <a:srgbClr val="FFFFFF"/>
        </a:dk2>
        <a:lt2>
          <a:srgbClr val="75878B"/>
        </a:lt2>
        <a:accent1>
          <a:srgbClr val="0099CC"/>
        </a:accent1>
        <a:accent2>
          <a:srgbClr val="FF3300"/>
        </a:accent2>
        <a:accent3>
          <a:srgbClr val="ABAAAA"/>
        </a:accent3>
        <a:accent4>
          <a:srgbClr val="DCDCDC"/>
        </a:accent4>
        <a:accent5>
          <a:srgbClr val="AACAE2"/>
        </a:accent5>
        <a:accent6>
          <a:srgbClr val="E52D00"/>
        </a:accent6>
        <a:hlink>
          <a:srgbClr val="FFCC00"/>
        </a:hlink>
        <a:folHlink>
          <a:srgbClr val="CC0000"/>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666699"/>
        </a:lt2>
        <a:accent1>
          <a:srgbClr val="9966FF"/>
        </a:accent1>
        <a:accent2>
          <a:srgbClr val="99CCFF"/>
        </a:accent2>
        <a:accent3>
          <a:srgbClr val="AAAAAA"/>
        </a:accent3>
        <a:accent4>
          <a:srgbClr val="DCDCDC"/>
        </a:accent4>
        <a:accent5>
          <a:srgbClr val="CAB9FF"/>
        </a:accent5>
        <a:accent6>
          <a:srgbClr val="89B7E5"/>
        </a:accent6>
        <a:hlink>
          <a:srgbClr val="FFFFCC"/>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2A2A40"/>
        </a:lt1>
        <a:dk2>
          <a:srgbClr val="FFFFFF"/>
        </a:dk2>
        <a:lt2>
          <a:srgbClr val="666699"/>
        </a:lt2>
        <a:accent1>
          <a:srgbClr val="006699"/>
        </a:accent1>
        <a:accent2>
          <a:srgbClr val="CC9900"/>
        </a:accent2>
        <a:accent3>
          <a:srgbClr val="ACACB0"/>
        </a:accent3>
        <a:accent4>
          <a:srgbClr val="DCDCDC"/>
        </a:accent4>
        <a:accent5>
          <a:srgbClr val="AAB9CA"/>
        </a:accent5>
        <a:accent6>
          <a:srgbClr val="B78900"/>
        </a:accent6>
        <a:hlink>
          <a:srgbClr val="CC6600"/>
        </a:hlink>
        <a:folHlink>
          <a:srgbClr val="6C948A"/>
        </a:folHlink>
      </a:clrScheme>
      <a:clrMap bg1="lt1" tx1="dk1" bg2="lt2" tx2="dk2" accent1="accent1" accent2="accent2" accent3="accent3" accent4="accent4" accent5="accent5" accent6="accent6" hlink="hlink" folHlink="folHlink"/>
    </a:extraClrScheme>
    <a:extraClrScheme>
      <a:clrScheme name="">
        <a:dk1>
          <a:srgbClr val="FFFFFF"/>
        </a:dk1>
        <a:lt1>
          <a:srgbClr val="2B335B"/>
        </a:lt1>
        <a:dk2>
          <a:srgbClr val="FFFFFF"/>
        </a:dk2>
        <a:lt2>
          <a:srgbClr val="BECBD8"/>
        </a:lt2>
        <a:accent1>
          <a:srgbClr val="0099CC"/>
        </a:accent1>
        <a:accent2>
          <a:srgbClr val="B5DBE3"/>
        </a:accent2>
        <a:accent3>
          <a:srgbClr val="ACADB6"/>
        </a:accent3>
        <a:accent4>
          <a:srgbClr val="DCDCDC"/>
        </a:accent4>
        <a:accent5>
          <a:srgbClr val="AACAE2"/>
        </a:accent5>
        <a:accent6>
          <a:srgbClr val="A2C4CB"/>
        </a:accent6>
        <a:hlink>
          <a:srgbClr val="FFCC00"/>
        </a:hlink>
        <a:folHlink>
          <a:srgbClr val="58648C"/>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FFFFFF"/>
        </a:dk2>
        <a:lt2>
          <a:srgbClr val="3333FF"/>
        </a:lt2>
        <a:accent1>
          <a:srgbClr val="339966"/>
        </a:accent1>
        <a:accent2>
          <a:srgbClr val="9999FF"/>
        </a:accent2>
        <a:accent3>
          <a:srgbClr val="AAAACA"/>
        </a:accent3>
        <a:accent4>
          <a:srgbClr val="DCDCDC"/>
        </a:accent4>
        <a:accent5>
          <a:srgbClr val="ADCAB9"/>
        </a:accent5>
        <a:accent6>
          <a:srgbClr val="8989E5"/>
        </a:accent6>
        <a:hlink>
          <a:srgbClr val="FFFF99"/>
        </a:hlink>
        <a:folHlink>
          <a:srgbClr val="17A0D1"/>
        </a:folHlink>
      </a:clrScheme>
      <a:clrMap bg1="lt1" tx1="dk1" bg2="lt2" tx2="dk2" accent1="accent1" accent2="accent2" accent3="accent3" accent4="accent4" accent5="accent5" accent6="accent6" hlink="hlink" folHlink="folHlink"/>
    </a:extraClrScheme>
    <a:extraClrScheme>
      <a:clrScheme name="">
        <a:dk1>
          <a:srgbClr val="FFFFFF"/>
        </a:dk1>
        <a:lt1>
          <a:srgbClr val="354418"/>
        </a:lt1>
        <a:dk2>
          <a:srgbClr val="FFFFFF"/>
        </a:dk2>
        <a:lt2>
          <a:srgbClr val="808000"/>
        </a:lt2>
        <a:accent1>
          <a:srgbClr val="60897C"/>
        </a:accent1>
        <a:accent2>
          <a:srgbClr val="99CC00"/>
        </a:accent2>
        <a:accent3>
          <a:srgbClr val="AEB0AA"/>
        </a:accent3>
        <a:accent4>
          <a:srgbClr val="DCDCDC"/>
        </a:accent4>
        <a:accent5>
          <a:srgbClr val="B7C4BF"/>
        </a:accent5>
        <a:accent6>
          <a:srgbClr val="89B700"/>
        </a:accent6>
        <a:hlink>
          <a:srgbClr val="CCCC00"/>
        </a:hlink>
        <a:folHlink>
          <a:srgbClr val="66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Radial</Template>
  <TotalTime>110</TotalTime>
  <Words>4052</Words>
  <Application>Microsoft Office PowerPoint</Application>
  <PresentationFormat>全屏显示(4:3)</PresentationFormat>
  <Paragraphs>263</Paragraphs>
  <Slides>40</Slides>
  <Notes>1</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40</vt:i4>
      </vt:variant>
    </vt:vector>
  </HeadingPairs>
  <TitlesOfParts>
    <vt:vector size="47" baseType="lpstr">
      <vt:lpstr>等线</vt:lpstr>
      <vt:lpstr>Arial</vt:lpstr>
      <vt:lpstr>Arial Black</vt:lpstr>
      <vt:lpstr>Times New Roman</vt:lpstr>
      <vt:lpstr>Wingdings</vt:lpstr>
      <vt:lpstr>Radial</vt:lpstr>
      <vt:lpstr>1_Radial</vt:lpstr>
      <vt:lpstr>An Integrated Course in International Business English</vt:lpstr>
      <vt:lpstr>Chapter 1  A Brief Introduction to International Business　国际商务简介　</vt:lpstr>
      <vt:lpstr>PowerPoint 演示文稿</vt:lpstr>
      <vt:lpstr>Ⅱ.Language Points （语言要点）  (Teachers should note that here we only give you some of the language points, you may add some by yourself.)</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Ⅲ. Keys to Test Yourself （练习答案）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 Translate the following economic terms into English:</vt:lpstr>
      <vt:lpstr>2. Translate the following economic terms into English:</vt:lpstr>
      <vt:lpstr>PowerPoint 演示文稿</vt:lpstr>
      <vt:lpstr>PowerPoint 演示文稿</vt:lpstr>
      <vt:lpstr>PowerPoint 演示文稿</vt:lpstr>
      <vt:lpstr>PowerPoint 演示文稿</vt:lpstr>
      <vt:lpstr>translation: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Lenovo</cp:lastModifiedBy>
  <cp:revision>156</cp:revision>
  <dcterms:created xsi:type="dcterms:W3CDTF">2015-05-19T12:29:41Z</dcterms:created>
  <dcterms:modified xsi:type="dcterms:W3CDTF">2025-03-12T07:34:04Z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DB443139EE0B49FD9C84288E72EF7150_12</vt:lpwstr>
  </property>
</Properties>
</file>